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61" r:id="rId4"/>
    <p:sldId id="265" r:id="rId5"/>
    <p:sldId id="270" r:id="rId6"/>
    <p:sldId id="271" r:id="rId7"/>
    <p:sldId id="272" r:id="rId8"/>
    <p:sldId id="299" r:id="rId9"/>
    <p:sldId id="288" r:id="rId10"/>
    <p:sldId id="269" r:id="rId11"/>
    <p:sldId id="280" r:id="rId12"/>
    <p:sldId id="276" r:id="rId13"/>
    <p:sldId id="277" r:id="rId14"/>
    <p:sldId id="278" r:id="rId15"/>
    <p:sldId id="279" r:id="rId16"/>
    <p:sldId id="273" r:id="rId17"/>
    <p:sldId id="274" r:id="rId18"/>
    <p:sldId id="281" r:id="rId19"/>
    <p:sldId id="290" r:id="rId20"/>
    <p:sldId id="282" r:id="rId21"/>
    <p:sldId id="283" r:id="rId22"/>
    <p:sldId id="264" r:id="rId23"/>
    <p:sldId id="284" r:id="rId24"/>
    <p:sldId id="267" r:id="rId25"/>
    <p:sldId id="285" r:id="rId26"/>
    <p:sldId id="295" r:id="rId27"/>
    <p:sldId id="286" r:id="rId28"/>
    <p:sldId id="289" r:id="rId29"/>
    <p:sldId id="291" r:id="rId30"/>
    <p:sldId id="292" r:id="rId31"/>
    <p:sldId id="293" r:id="rId32"/>
    <p:sldId id="294" r:id="rId33"/>
    <p:sldId id="300" r:id="rId34"/>
    <p:sldId id="301" r:id="rId35"/>
    <p:sldId id="287" r:id="rId36"/>
    <p:sldId id="262" r:id="rId37"/>
    <p:sldId id="302" r:id="rId38"/>
    <p:sldId id="306" r:id="rId39"/>
    <p:sldId id="303" r:id="rId40"/>
    <p:sldId id="307" r:id="rId41"/>
    <p:sldId id="304" r:id="rId42"/>
    <p:sldId id="310" r:id="rId43"/>
    <p:sldId id="296" r:id="rId44"/>
    <p:sldId id="308" r:id="rId45"/>
    <p:sldId id="311" r:id="rId46"/>
    <p:sldId id="309" r:id="rId47"/>
    <p:sldId id="312" r:id="rId48"/>
    <p:sldId id="297" r:id="rId49"/>
    <p:sldId id="313" r:id="rId50"/>
    <p:sldId id="314" r:id="rId51"/>
    <p:sldId id="315" r:id="rId52"/>
    <p:sldId id="325" r:id="rId53"/>
    <p:sldId id="326" r:id="rId54"/>
    <p:sldId id="327" r:id="rId55"/>
    <p:sldId id="329" r:id="rId56"/>
    <p:sldId id="328" r:id="rId57"/>
    <p:sldId id="330" r:id="rId58"/>
    <p:sldId id="331" r:id="rId59"/>
    <p:sldId id="324" r:id="rId60"/>
    <p:sldId id="323" r:id="rId61"/>
    <p:sldId id="332" r:id="rId62"/>
    <p:sldId id="335" r:id="rId63"/>
    <p:sldId id="334" r:id="rId64"/>
    <p:sldId id="33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1EBC0-1E16-4FD8-9613-EC3C967BF15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A65AD-93C2-4C03-8A93-BF8C46BA84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45CD6-9A93-4A22-98A2-373940C7A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D2CA0F-4D67-4F25-A526-F370F1915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B3766E-CEDD-4D4D-B0A9-6595BE29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98BE-F49D-497E-BAC2-1E3C07AD4C90}" type="datetime1">
              <a:rPr lang="en-US" smtClean="0"/>
              <a:t>3/16/2020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1F88B8-F954-49CC-A5D4-FF627ACE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5489A1-705E-4F5C-BEED-4BCE1B73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8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0B9B2-44DA-45A9-83E3-1006387B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BA5395-EC29-461C-A71D-04D46AD4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21AA0A-E13C-4289-8BC5-995048AB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2D10-9AE4-4307-A5F8-D32210293515}" type="datetime1">
              <a:rPr lang="en-US" smtClean="0"/>
              <a:t>3/16/2020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2A4CFA-DE04-4F82-AE7A-A8AF05A8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6846E8-00CF-412F-835F-F25DA240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3B37BA-5612-4888-8D5E-B43ECF218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67E525-A65E-4DC7-9074-8EB9AF766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3317FB-109A-44F2-9F35-8E9CC6AA1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4BC7-B109-4713-95C6-68CE9CE6CE44}" type="datetime1">
              <a:rPr lang="en-US" smtClean="0"/>
              <a:t>3/16/2020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2BEAE1-A33F-433E-BF0A-0C7775F8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077933-83DE-42DA-B5D3-FADE7101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3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C1C0B-C5FC-46CF-A6DF-4A8EF7F8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845B6-B6AE-4A33-AE7C-2FC9D743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F4B3A5-1C80-4DEC-94D2-0417D7AD8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6A7F-1D9B-4354-AA83-225235289EB4}" type="datetime1">
              <a:rPr lang="en-US" smtClean="0"/>
              <a:t>3/16/2020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69B770-843B-4BC9-AB7B-46D5EF4F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CDD6E-8234-453F-8840-468633D4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53679-429C-430D-94BD-3AC05A8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0C47F7-4449-4D1C-BD5D-46F113D76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D3BD43-A286-4778-A727-20AF4835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FBB4D-7D6D-45CC-8DAA-6ACE5734D9A2}" type="datetime1">
              <a:rPr lang="en-US" smtClean="0"/>
              <a:t>3/16/2020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079DBE-644E-4ABF-ACCB-E620453A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F81D2C-09B9-4B98-8154-E064BB90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47D90-6CFE-4D64-94DA-286E38C0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857D2-FAB7-4F4F-B3E6-25D0C5907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A88309-0412-4321-8D4B-E2E73273E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432876-D339-4C08-B715-A6EA04BA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EB27-2B88-4226-9520-FD4C8CE6E457}" type="datetime1">
              <a:rPr lang="en-US" smtClean="0"/>
              <a:t>3/16/2020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262C2B-9D98-40A7-976F-6557FB6A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00070F-BE8A-46F2-8DAE-009E436C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1FA62-F17A-4522-92C9-13BDFE5A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532C4-45FF-47DD-9344-5401B8C9D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A25EFB-A290-4062-B108-1994B0346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F16AF6-2E93-4A35-809B-BAF5FCFCC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52E85E-CFF5-46E5-B5E2-E261C7E81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1620678-3E9F-4F3E-B2DD-BB37DF20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B4D2-68BD-4B94-B895-314EC0040156}" type="datetime1">
              <a:rPr lang="en-US" smtClean="0"/>
              <a:t>3/16/2020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8155E3-A459-4829-8A4C-9100992F0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1FDDE6-166A-4155-A178-BEAB5FA9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E9B9E-C818-4C90-8FCF-89A4506B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3217CA-D6BC-41CE-88D7-AB81631B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B0CF-75BE-4D6C-971A-0445BCC2AEB9}" type="datetime1">
              <a:rPr lang="en-US" smtClean="0"/>
              <a:t>3/16/2020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D4C8F1-2B15-4505-B438-E8345587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E1EA08-BE15-48FF-A599-A80BEBE3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5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F140A7D-6461-4F98-9811-D85289212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6CBF-A603-424E-BBA0-4697E32F13E7}" type="datetime1">
              <a:rPr lang="en-US" smtClean="0"/>
              <a:t>3/16/2020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7D64B2-2EA4-4EFE-8BF2-3BB8036A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558EC6-9342-4F52-8AFD-F6DA57DA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6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C1B73-70C2-491C-BE85-DCF5E32D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5F6C8-E46A-4E76-9587-112FEC585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C1CB44-0A83-4BCE-A4E6-3736FDE8F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F9C1D-024D-43BA-81A6-E3F3BC64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1573-A62F-4AB5-AF3C-E3F80C4E5A99}" type="datetime1">
              <a:rPr lang="en-US" smtClean="0"/>
              <a:t>3/16/2020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D4A7A83-CB1E-4080-BAE3-279AB676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EBBB9A-1E68-4C79-8366-9C54A310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C3E64-0421-4458-B82B-EEC6B9E5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6E4106-1756-40DB-A924-4DE7FAF15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5B79B8-732A-4739-B641-A3893CDD0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F0159F-16C7-4C33-B4F0-A1B8423D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F7CF-CF97-41E4-8A68-AAD29A0AE94E}" type="datetime1">
              <a:rPr lang="en-US" smtClean="0"/>
              <a:t>3/16/2020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95F7E0-8B5E-4E73-881B-6F2E8C37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D3BE6F-D2A5-4356-8BC1-0B10E596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5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C29357-7D19-4EAE-A0B7-5472B7C4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E350D9-8FF1-4C21-BBBF-0F426A67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011B25-7B1B-4591-8232-0FA23323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7CA42-CD15-455C-A210-450718AB5DEE}" type="datetime1">
              <a:rPr lang="en-US" smtClean="0"/>
              <a:t>3/16/2020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0CADA-9555-4571-9ECD-F2B26CB00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F6A41B-2E1F-4708-82BF-07944998A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s://en.wikipedia.org/wiki/Lagrange_multipli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gradient-O9rcZVmRcEGqI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49B18-B693-4660-A0B2-F1C441AD3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Inteligência Artificial para Robótica Móvel</a:t>
            </a:r>
            <a:endParaRPr lang="en-US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1C1952-B851-4B15-B909-14CFB5D09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/>
              <a:t>Introdução a Otimização</a:t>
            </a:r>
          </a:p>
          <a:p>
            <a:r>
              <a:rPr lang="pt-BR" b="1" dirty="0"/>
              <a:t>Métodos de Otimização de Busca Local</a:t>
            </a:r>
          </a:p>
          <a:p>
            <a:endParaRPr lang="pt-BR" b="1" dirty="0"/>
          </a:p>
          <a:p>
            <a:r>
              <a:rPr lang="pt-BR" b="1" dirty="0"/>
              <a:t>Professor: </a:t>
            </a:r>
            <a:r>
              <a:rPr lang="pt-BR" dirty="0"/>
              <a:t>Marcos Maximo</a:t>
            </a:r>
            <a:endParaRPr lang="en-US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D64BBA-1421-4018-90CB-A000E7C8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74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C9CF-B808-4BC7-AA97-3EA88585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Analíticos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5CACB09-E009-4626-A327-3C56ACCC6F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Quando o problema é muito simples, a solução é analítica: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 for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função</a:t>
                </a:r>
                <a:r>
                  <a:rPr lang="en-US" dirty="0"/>
                  <a:t> </a:t>
                </a:r>
                <a:r>
                  <a:rPr lang="en-US" dirty="0" err="1"/>
                  <a:t>multivariável</a:t>
                </a:r>
                <a:r>
                  <a:rPr lang="en-US" dirty="0"/>
                  <a:t> (campo </a:t>
                </a:r>
                <a:r>
                  <a:rPr lang="en-US" dirty="0" err="1"/>
                  <a:t>escalar</a:t>
                </a:r>
                <a:r>
                  <a:rPr lang="en-US" dirty="0"/>
                  <a:t>), </a:t>
                </a:r>
                <a:r>
                  <a:rPr lang="en-US" dirty="0" err="1"/>
                  <a:t>usa</a:t>
                </a:r>
                <a:r>
                  <a:rPr lang="en-US" dirty="0"/>
                  <a:t>-se o </a:t>
                </a:r>
                <a:r>
                  <a:rPr lang="en-US" dirty="0" err="1"/>
                  <a:t>gradiente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Segunda </a:t>
                </a:r>
                <a:r>
                  <a:rPr lang="en-US" dirty="0" err="1"/>
                  <a:t>derivada</a:t>
                </a:r>
                <a:r>
                  <a:rPr lang="en-US" dirty="0"/>
                  <a:t> </a:t>
                </a:r>
                <a:r>
                  <a:rPr lang="en-US" dirty="0" err="1"/>
                  <a:t>indica</a:t>
                </a:r>
                <a:r>
                  <a:rPr lang="en-US" dirty="0"/>
                  <a:t> se é </a:t>
                </a:r>
                <a:r>
                  <a:rPr lang="en-US" dirty="0" err="1"/>
                  <a:t>ponto</a:t>
                </a:r>
                <a:r>
                  <a:rPr lang="en-US" dirty="0"/>
                  <a:t> de </a:t>
                </a:r>
                <a:r>
                  <a:rPr lang="en-US" dirty="0" err="1"/>
                  <a:t>mínimo</a:t>
                </a:r>
                <a:r>
                  <a:rPr lang="en-US" dirty="0"/>
                  <a:t>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máximo</a:t>
                </a:r>
                <a:r>
                  <a:rPr lang="en-US" dirty="0"/>
                  <a:t> local: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&gt;0⇒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mínimo</a:t>
                </a:r>
                <a:r>
                  <a:rPr lang="en-US" dirty="0"/>
                  <a:t> local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&lt;0⇒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máximo</a:t>
                </a:r>
                <a:r>
                  <a:rPr lang="en-US" dirty="0"/>
                  <a:t> local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ponto</a:t>
                </a:r>
                <a:r>
                  <a:rPr lang="en-US" dirty="0"/>
                  <a:t> de </a:t>
                </a:r>
                <a:r>
                  <a:rPr lang="en-US" dirty="0" err="1"/>
                  <a:t>inflexão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5CACB09-E009-4626-A327-3C56ACCC6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E3929D-2B95-409B-8604-9B0C8A41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10</a:t>
            </a:fld>
            <a:endParaRPr lang="en-US"/>
          </a:p>
        </p:txBody>
      </p:sp>
      <p:pic>
        <p:nvPicPr>
          <p:cNvPr id="1028" name="Picture 4" descr="Resultado de imagem para blackboard">
            <a:extLst>
              <a:ext uri="{FF2B5EF4-FFF2-40B4-BE49-F238E27FC236}">
                <a16:creationId xmlns:a16="http://schemas.microsoft.com/office/drawing/2014/main" id="{A494165A-D014-495C-ABA6-8187A254B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8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65E8B-3A1B-420F-A33A-793AC8E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Ótimos Locais e Globais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ECAA72-7106-4BBE-9E81-2F76B60C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11</a:t>
            </a:fld>
            <a:endParaRPr lang="en-US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693C3FA-673E-490E-99B6-5B504DA08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Resultado de imagem para local minima">
            <a:extLst>
              <a:ext uri="{FF2B5EF4-FFF2-40B4-BE49-F238E27FC236}">
                <a16:creationId xmlns:a16="http://schemas.microsoft.com/office/drawing/2014/main" id="{1F651E6C-39B4-4086-944C-0B578CACB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14" y="1825625"/>
            <a:ext cx="5439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21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FB6EA-E956-44AB-9CB3-267DCAFE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Analíticos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DEFC8D6-2B67-4F1B-9512-2BEA48F56E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Por que mínimo ou máximo? Seja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na vizinhança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limLow>
                        <m:limLow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é </a:t>
                </a:r>
                <a:r>
                  <a:rPr lang="en-US" dirty="0" err="1"/>
                  <a:t>arbitrariamente</a:t>
                </a:r>
                <a:r>
                  <a:rPr lang="en-US" dirty="0"/>
                  <a:t> </a:t>
                </a:r>
                <a:r>
                  <a:rPr lang="en-US" dirty="0" err="1"/>
                  <a:t>próximo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′′(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tem</a:t>
                </a:r>
                <a:r>
                  <a:rPr lang="en-US" dirty="0"/>
                  <a:t> o </a:t>
                </a:r>
                <a:r>
                  <a:rPr lang="en-US" dirty="0" err="1"/>
                  <a:t>mesmo</a:t>
                </a:r>
                <a:r>
                  <a:rPr lang="en-US" dirty="0"/>
                  <a:t> </a:t>
                </a:r>
                <a:r>
                  <a:rPr lang="en-US" dirty="0" err="1"/>
                  <a:t>sinal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′′(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Assim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&gt;0⇒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mínimo</a:t>
                </a:r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&lt;0⇒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máximo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DEFC8D6-2B67-4F1B-9512-2BEA48F56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79E025-CB0C-4A53-8A6A-93ECD28F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4" descr="Resultado de imagem para blackboard">
            <a:extLst>
              <a:ext uri="{FF2B5EF4-FFF2-40B4-BE49-F238E27FC236}">
                <a16:creationId xmlns:a16="http://schemas.microsoft.com/office/drawing/2014/main" id="{1B933762-33D7-4087-91B1-71C6CE596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DBD29-2053-4D37-BE31-7876FB96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Analíticos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CBEBFA5-A1C0-480C-AFD6-250AA9FE9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pt-BR" dirty="0"/>
                  <a:t>Para o caso multivariado, o teste da derivada segunda se refere à hessiana: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pt-B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pt-B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pt-B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CBEBFA5-A1C0-480C-AFD6-250AA9FE9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CCC9DF-C0AE-442B-8461-C6516884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4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9008A-E51C-4437-A04B-F2146CF4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Analíticos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F1276F-8710-4A5B-A59B-022851A34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Seja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diz</a:t>
                </a:r>
                <a:r>
                  <a:rPr lang="en-US" dirty="0"/>
                  <a:t>-se que: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positivo-definida</a:t>
                </a:r>
                <a:r>
                  <a:rPr lang="en-US" dirty="0"/>
                  <a:t>) 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0" smtClean="0">
                        <a:latin typeface="Cambria Math" panose="02040503050406030204" pitchFamily="18" charset="0"/>
                      </a:rPr>
                      <m:t>𝐇𝐱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&gt;0,∀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>
                        <a:latin typeface="Cambria Math" panose="02040503050406030204" pitchFamily="18" charset="0"/>
                      </a:rPr>
                      <m:t>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positivo-semidefinida</a:t>
                </a:r>
                <a:r>
                  <a:rPr lang="en-US" dirty="0"/>
                  <a:t>) 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>
                        <a:latin typeface="Cambria Math" panose="02040503050406030204" pitchFamily="18" charset="0"/>
                      </a:rPr>
                      <m:t>𝐇𝐱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pt-B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>
                        <a:latin typeface="Cambria Math" panose="02040503050406030204" pitchFamily="18" charset="0"/>
                      </a:rPr>
                      <m:t>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negativo-definida</a:t>
                </a:r>
                <a:r>
                  <a:rPr lang="en-US" dirty="0"/>
                  <a:t>) 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>
                        <a:latin typeface="Cambria Math" panose="02040503050406030204" pitchFamily="18" charset="0"/>
                      </a:rPr>
                      <m:t>𝐇𝐱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0,∀</m:t>
                    </m:r>
                    <m:r>
                      <a:rPr lang="pt-B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>
                        <a:latin typeface="Cambria Math" panose="02040503050406030204" pitchFamily="18" charset="0"/>
                      </a:rPr>
                      <m:t>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negativo-semidefinida</a:t>
                </a:r>
                <a:r>
                  <a:rPr lang="en-US" dirty="0"/>
                  <a:t>) 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>
                        <a:latin typeface="Cambria Math" panose="02040503050406030204" pitchFamily="18" charset="0"/>
                      </a:rPr>
                      <m:t>𝐇𝐱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0,∀</m:t>
                    </m:r>
                    <m:r>
                      <a:rPr lang="pt-B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Ideia</a:t>
                </a:r>
                <a:r>
                  <a:rPr lang="en-US" dirty="0"/>
                  <a:t>: </a:t>
                </a:r>
                <a:r>
                  <a:rPr lang="en-US" dirty="0" err="1"/>
                  <a:t>generalizar</a:t>
                </a:r>
                <a:r>
                  <a:rPr lang="en-US" dirty="0"/>
                  <a:t> a </a:t>
                </a:r>
                <a:r>
                  <a:rPr lang="en-US" dirty="0" err="1"/>
                  <a:t>noção</a:t>
                </a:r>
                <a:r>
                  <a:rPr lang="en-US" dirty="0"/>
                  <a:t> de </a:t>
                </a:r>
                <a:r>
                  <a:rPr lang="en-US" dirty="0" err="1"/>
                  <a:t>positivo</a:t>
                </a:r>
                <a:r>
                  <a:rPr lang="en-US" dirty="0"/>
                  <a:t>/</a:t>
                </a:r>
                <a:r>
                  <a:rPr lang="en-US" dirty="0" err="1"/>
                  <a:t>negativo</a:t>
                </a:r>
                <a:r>
                  <a:rPr lang="en-US" dirty="0"/>
                  <a:t> para </a:t>
                </a:r>
                <a:r>
                  <a:rPr lang="en-US" dirty="0" err="1"/>
                  <a:t>matrizes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F1276F-8710-4A5B-A59B-022851A34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BF7A4D-F540-4F0C-A257-FD4135C2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6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73E43-DDA9-4A68-BFBD-49853DE0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Analíticos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36439B1-0B56-4400-B664-E54366009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Teste da segunda derivada para caso multivariado: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&gt;0⇒</m:t>
                    </m:r>
                  </m:oMath>
                </a14:m>
                <a:r>
                  <a:rPr lang="pt-BR" dirty="0"/>
                  <a:t> mínimo local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&lt;0⇒</m:t>
                    </m:r>
                  </m:oMath>
                </a14:m>
                <a:r>
                  <a:rPr lang="pt-BR" dirty="0"/>
                  <a:t> máximo local</a:t>
                </a:r>
              </a:p>
              <a:p>
                <a:pPr algn="just"/>
                <a:r>
                  <a:rPr lang="pt-BR" dirty="0"/>
                  <a:t>Demonstração é análoga ao caso </a:t>
                </a:r>
                <a:r>
                  <a:rPr lang="pt-BR" dirty="0" err="1"/>
                  <a:t>univariado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36439B1-0B56-4400-B664-E54366009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880B06-0FBA-4554-9B7F-E39A1E73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1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A29B7-BC89-4F52-99C4-FCDBE089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Analíticos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0EE93F4-CF78-4139-9529-773A3249E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Exemplo:</a:t>
                </a:r>
              </a:p>
              <a:p>
                <a:pPr marL="0" indent="0">
                  <a:buNone/>
                </a:pPr>
                <a:r>
                  <a:rPr lang="en-US" dirty="0" err="1"/>
                  <a:t>Tem</a:t>
                </a:r>
                <a:r>
                  <a:rPr lang="en-US" dirty="0"/>
                  <a:t>-se um </a:t>
                </a:r>
                <a:r>
                  <a:rPr lang="en-US" dirty="0" err="1"/>
                  <a:t>pedaço</a:t>
                </a:r>
                <a:r>
                  <a:rPr lang="en-US" dirty="0"/>
                  <a:t> de </a:t>
                </a:r>
                <a:r>
                  <a:rPr lang="en-US" dirty="0" err="1"/>
                  <a:t>papelão</a:t>
                </a:r>
                <a:r>
                  <a:rPr lang="en-US" dirty="0"/>
                  <a:t> de </a:t>
                </a:r>
                <a:r>
                  <a:rPr lang="en-US" dirty="0" err="1"/>
                  <a:t>comprimento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e </a:t>
                </a:r>
                <a:r>
                  <a:rPr lang="en-US" dirty="0" err="1"/>
                  <a:t>largura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 err="1"/>
                  <a:t>Deseja</a:t>
                </a:r>
                <a:r>
                  <a:rPr lang="en-US" dirty="0"/>
                  <a:t>-se </a:t>
                </a:r>
                <a:r>
                  <a:rPr lang="en-US" dirty="0" err="1"/>
                  <a:t>construir</a:t>
                </a:r>
                <a:r>
                  <a:rPr lang="en-US" dirty="0"/>
                  <a:t>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caixa</a:t>
                </a:r>
                <a:r>
                  <a:rPr lang="en-US" dirty="0"/>
                  <a:t> (</a:t>
                </a:r>
                <a:r>
                  <a:rPr lang="en-US" dirty="0" err="1"/>
                  <a:t>sem</a:t>
                </a:r>
                <a:r>
                  <a:rPr lang="en-US" dirty="0"/>
                  <a:t> </a:t>
                </a:r>
                <a:r>
                  <a:rPr lang="en-US" dirty="0" err="1"/>
                  <a:t>tampa</a:t>
                </a:r>
                <a:r>
                  <a:rPr lang="en-US" dirty="0"/>
                  <a:t>) </a:t>
                </a:r>
                <a:r>
                  <a:rPr lang="en-US" dirty="0" err="1"/>
                  <a:t>cortando</a:t>
                </a:r>
                <a:r>
                  <a:rPr lang="en-US" dirty="0"/>
                  <a:t>-se </a:t>
                </a:r>
                <a:r>
                  <a:rPr lang="en-US" dirty="0" err="1"/>
                  <a:t>quadrados</a:t>
                </a:r>
                <a:r>
                  <a:rPr lang="en-US" dirty="0"/>
                  <a:t> de </a:t>
                </a:r>
                <a:r>
                  <a:rPr lang="en-US" dirty="0" err="1"/>
                  <a:t>lado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nos</a:t>
                </a:r>
                <a:r>
                  <a:rPr lang="en-US" dirty="0"/>
                  <a:t> cantos </a:t>
                </a:r>
                <a:r>
                  <a:rPr lang="en-US" dirty="0" err="1"/>
                  <a:t>desse</a:t>
                </a:r>
                <a:r>
                  <a:rPr lang="en-US" dirty="0"/>
                  <a:t> </a:t>
                </a:r>
                <a:r>
                  <a:rPr lang="en-US" dirty="0" err="1"/>
                  <a:t>papelão</a:t>
                </a:r>
                <a:r>
                  <a:rPr lang="en-US" dirty="0"/>
                  <a:t> e </a:t>
                </a:r>
                <a:r>
                  <a:rPr lang="en-US" dirty="0" err="1"/>
                  <a:t>dobrando</a:t>
                </a:r>
                <a:r>
                  <a:rPr lang="en-US" dirty="0"/>
                  <a:t>. Qual </a:t>
                </a:r>
                <a:r>
                  <a:rPr lang="en-US" dirty="0" err="1"/>
                  <a:t>deve</a:t>
                </a:r>
                <a:r>
                  <a:rPr lang="en-US" dirty="0"/>
                  <a:t> ser 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termos</a:t>
                </a:r>
                <a:r>
                  <a:rPr lang="en-US" dirty="0"/>
                  <a:t> volume </a:t>
                </a:r>
                <a:r>
                  <a:rPr lang="en-US" dirty="0" err="1"/>
                  <a:t>máximo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0EE93F4-CF78-4139-9529-773A3249E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B6EDE1-BDA5-4F9A-80FC-D9D3A3B4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16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0966B68-6971-401C-906C-7A24299A6309}"/>
              </a:ext>
            </a:extLst>
          </p:cNvPr>
          <p:cNvSpPr/>
          <p:nvPr/>
        </p:nvSpPr>
        <p:spPr>
          <a:xfrm>
            <a:off x="4816679" y="4387441"/>
            <a:ext cx="2558642" cy="1208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F289CB-252F-4DA3-B42C-5A7A9F37E04E}"/>
              </a:ext>
            </a:extLst>
          </p:cNvPr>
          <p:cNvSpPr/>
          <p:nvPr/>
        </p:nvSpPr>
        <p:spPr>
          <a:xfrm>
            <a:off x="4816679" y="4387441"/>
            <a:ext cx="367717" cy="367717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7B1C50-EA66-4ABC-9481-9B1BB6C865C0}"/>
              </a:ext>
            </a:extLst>
          </p:cNvPr>
          <p:cNvSpPr/>
          <p:nvPr/>
        </p:nvSpPr>
        <p:spPr>
          <a:xfrm>
            <a:off x="7007606" y="4387440"/>
            <a:ext cx="367717" cy="367717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BED75C8-641F-42F9-A3FD-841CA1DCA993}"/>
              </a:ext>
            </a:extLst>
          </p:cNvPr>
          <p:cNvSpPr/>
          <p:nvPr/>
        </p:nvSpPr>
        <p:spPr>
          <a:xfrm>
            <a:off x="7007606" y="5227739"/>
            <a:ext cx="367717" cy="367717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1B3E957-8FA2-43C5-A4CE-C6C00F6327A4}"/>
              </a:ext>
            </a:extLst>
          </p:cNvPr>
          <p:cNvSpPr/>
          <p:nvPr/>
        </p:nvSpPr>
        <p:spPr>
          <a:xfrm>
            <a:off x="4816677" y="5227738"/>
            <a:ext cx="367717" cy="367717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E90E41-C8D3-4EE5-8069-C6CE2D9B2552}"/>
                  </a:ext>
                </a:extLst>
              </p:cNvPr>
              <p:cNvSpPr txBox="1"/>
              <p:nvPr/>
            </p:nvSpPr>
            <p:spPr>
              <a:xfrm>
                <a:off x="5109597" y="4385825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E90E41-C8D3-4EE5-8069-C6CE2D9B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97" y="4385825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A5A23B1-8C20-40A6-ADD8-5B4143477E0E}"/>
                  </a:ext>
                </a:extLst>
              </p:cNvPr>
              <p:cNvSpPr txBox="1"/>
              <p:nvPr/>
            </p:nvSpPr>
            <p:spPr>
              <a:xfrm>
                <a:off x="4816677" y="4672932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A5A23B1-8C20-40A6-ADD8-5B4143477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677" y="4672932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646ADFC9-4037-4B33-82D6-1C120263BAB2}"/>
              </a:ext>
            </a:extLst>
          </p:cNvPr>
          <p:cNvCxnSpPr/>
          <p:nvPr/>
        </p:nvCxnSpPr>
        <p:spPr>
          <a:xfrm>
            <a:off x="4816677" y="4252963"/>
            <a:ext cx="25586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365C799-1805-4C41-9718-7A3CB7B5F71F}"/>
              </a:ext>
            </a:extLst>
          </p:cNvPr>
          <p:cNvCxnSpPr>
            <a:cxnSpLocks/>
          </p:cNvCxnSpPr>
          <p:nvPr/>
        </p:nvCxnSpPr>
        <p:spPr>
          <a:xfrm flipV="1">
            <a:off x="7482980" y="4385825"/>
            <a:ext cx="0" cy="12096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C1673A4-2CA8-4114-8AC2-1105CE790EF5}"/>
                  </a:ext>
                </a:extLst>
              </p:cNvPr>
              <p:cNvSpPr txBox="1"/>
              <p:nvPr/>
            </p:nvSpPr>
            <p:spPr>
              <a:xfrm>
                <a:off x="5937494" y="3857352"/>
                <a:ext cx="317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C1673A4-2CA8-4114-8AC2-1105CE790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94" y="3857352"/>
                <a:ext cx="3170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BF2B062-FBFE-4EE0-B436-7824D08CEFFA}"/>
                  </a:ext>
                </a:extLst>
              </p:cNvPr>
              <p:cNvSpPr txBox="1"/>
              <p:nvPr/>
            </p:nvSpPr>
            <p:spPr>
              <a:xfrm>
                <a:off x="7482978" y="4805974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BF2B062-FBFE-4EE0-B436-7824D08C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978" y="4805974"/>
                <a:ext cx="4142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>
            <a:extLst>
              <a:ext uri="{FF2B5EF4-FFF2-40B4-BE49-F238E27FC236}">
                <a16:creationId xmlns:a16="http://schemas.microsoft.com/office/drawing/2014/main" id="{EDFA1B08-9BE2-404F-ABEC-FEE5AAC9C3AA}"/>
              </a:ext>
            </a:extLst>
          </p:cNvPr>
          <p:cNvSpPr/>
          <p:nvPr/>
        </p:nvSpPr>
        <p:spPr>
          <a:xfrm>
            <a:off x="5184394" y="4755157"/>
            <a:ext cx="1822946" cy="472580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Resultado de imagem para blackboard">
            <a:extLst>
              <a:ext uri="{FF2B5EF4-FFF2-40B4-BE49-F238E27FC236}">
                <a16:creationId xmlns:a16="http://schemas.microsoft.com/office/drawing/2014/main" id="{5CFCA638-1746-4D8F-9D0A-D0BC8AB4C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68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12622-8F3A-44BA-8FAB-66B6517D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Analíticos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1A2B859-E69B-4C7E-A88F-A3C7CF51F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𝑙𝑤𝑥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−4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+12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=0⇒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𝑙𝑤</m:t>
                              </m:r>
                            </m:e>
                          </m:ra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𝑙𝑤</m:t>
                            </m:r>
                          </m:e>
                        </m:rad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não</a:t>
                </a:r>
                <a:r>
                  <a:rPr lang="en-US" dirty="0"/>
                  <a:t> </a:t>
                </a:r>
                <a:r>
                  <a:rPr lang="en-US" dirty="0" err="1"/>
                  <a:t>satisfaz</a:t>
                </a:r>
                <a:r>
                  <a:rPr lang="en-US" dirty="0"/>
                  <a:t> pois </a:t>
                </a:r>
                <a:r>
                  <a:rPr lang="en-US" dirty="0" err="1"/>
                  <a:t>lado</a:t>
                </a:r>
                <a:r>
                  <a:rPr lang="en-US" dirty="0"/>
                  <a:t> </a:t>
                </a:r>
                <a:r>
                  <a:rPr lang="en-US" dirty="0" err="1"/>
                  <a:t>menor</a:t>
                </a:r>
                <a:r>
                  <a:rPr lang="en-US" dirty="0"/>
                  <a:t> </a:t>
                </a:r>
                <a:r>
                  <a:rPr lang="en-US" dirty="0" err="1"/>
                  <a:t>seria</a:t>
                </a:r>
                <a:r>
                  <a:rPr lang="en-US" dirty="0"/>
                  <a:t> </a:t>
                </a:r>
                <a:r>
                  <a:rPr lang="en-US" dirty="0" err="1"/>
                  <a:t>negativo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=−4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+24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=4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𝑙𝑤</m:t>
                        </m:r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ponto</a:t>
                </a:r>
                <a:r>
                  <a:rPr lang="en-US" dirty="0"/>
                  <a:t> de </a:t>
                </a:r>
                <a:r>
                  <a:rPr lang="en-US" dirty="0" err="1"/>
                  <a:t>máximo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1A2B859-E69B-4C7E-A88F-A3C7CF51F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061B52-D7BF-4D90-9CCF-F6624627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95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5B0A-A67B-42A5-99C0-2D23E38A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com Restrições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9D3E350-D3ED-4630-BEE5-A0485804E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lim>
                          </m:limLow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pt-BR" dirty="0"/>
                  <a:t>Solução analítica usa Multiplicadores de Lagrange.</a:t>
                </a:r>
              </a:p>
              <a:p>
                <a:r>
                  <a:rPr lang="pt-BR" dirty="0"/>
                  <a:t>Converter em otimização sem restrições com função de custo: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i="1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9D3E350-D3ED-4630-BEE5-A0485804E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3D8831-5E1F-457F-84E2-C8A12A6D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5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FF5CF-302E-498B-A589-727C9A5C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Multiplicadores de Lagrange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DE0F2B-C4CB-4A1E-820D-F57A18F5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19</a:t>
            </a:fld>
            <a:endParaRPr lang="en-US"/>
          </a:p>
        </p:txBody>
      </p:sp>
      <p:pic>
        <p:nvPicPr>
          <p:cNvPr id="2052" name="Picture 4" descr="https://upload.wikimedia.org/wikipedia/commons/thumb/b/bf/LagrangeMultipliers2D.svg/1024px-LagrangeMultipliers2D.svg.png">
            <a:extLst>
              <a:ext uri="{FF2B5EF4-FFF2-40B4-BE49-F238E27FC236}">
                <a16:creationId xmlns:a16="http://schemas.microsoft.com/office/drawing/2014/main" id="{201C64DB-3A66-44EF-A938-6D8CA277A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89" y="1825625"/>
            <a:ext cx="604582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94C2DBA-A23B-4142-ADCF-A33E48631190}"/>
                  </a:ext>
                </a:extLst>
              </p:cNvPr>
              <p:cNvSpPr txBox="1"/>
              <p:nvPr/>
            </p:nvSpPr>
            <p:spPr>
              <a:xfrm>
                <a:off x="8233079" y="3539629"/>
                <a:ext cx="27430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b="0" i="0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Condições: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94C2DBA-A23B-4142-ADCF-A33E48631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079" y="3539629"/>
                <a:ext cx="2743059" cy="923330"/>
              </a:xfrm>
              <a:prstGeom prst="rect">
                <a:avLst/>
              </a:prstGeom>
              <a:blipFill>
                <a:blip r:embed="rId3"/>
                <a:stretch>
                  <a:fillRect t="-4636"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D0B9F529-A5F6-47C0-8F0E-E0D3F28CE241}"/>
              </a:ext>
            </a:extLst>
          </p:cNvPr>
          <p:cNvCxnSpPr>
            <a:cxnSpLocks/>
          </p:cNvCxnSpPr>
          <p:nvPr/>
        </p:nvCxnSpPr>
        <p:spPr>
          <a:xfrm flipV="1">
            <a:off x="6191075" y="3716323"/>
            <a:ext cx="2731752" cy="419450"/>
          </a:xfrm>
          <a:prstGeom prst="curvedConnector3">
            <a:avLst/>
          </a:prstGeom>
          <a:ln w="12700">
            <a:solidFill>
              <a:srgbClr val="7030A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02C7A28E-4A64-4587-92EC-61C2CFBB4D64}"/>
              </a:ext>
            </a:extLst>
          </p:cNvPr>
          <p:cNvSpPr/>
          <p:nvPr/>
        </p:nvSpPr>
        <p:spPr>
          <a:xfrm>
            <a:off x="3073089" y="6176963"/>
            <a:ext cx="5594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Fonte: </a:t>
            </a:r>
            <a:r>
              <a:rPr lang="en-US" dirty="0">
                <a:hlinkClick r:id="rId4"/>
              </a:rPr>
              <a:t>https://en.wikipedia.org/wiki/Lagrange_multiplier</a:t>
            </a:r>
            <a:r>
              <a:rPr lang="en-US" dirty="0"/>
              <a:t> 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F3A8376-9783-4614-AFEF-AA3D4B3381A0}"/>
              </a:ext>
            </a:extLst>
          </p:cNvPr>
          <p:cNvSpPr/>
          <p:nvPr/>
        </p:nvSpPr>
        <p:spPr>
          <a:xfrm>
            <a:off x="5870233" y="4087785"/>
            <a:ext cx="125834" cy="125834"/>
          </a:xfrm>
          <a:prstGeom prst="ellipse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Resultado de imagem para blackboard">
            <a:extLst>
              <a:ext uri="{FF2B5EF4-FFF2-40B4-BE49-F238E27FC236}">
                <a16:creationId xmlns:a16="http://schemas.microsoft.com/office/drawing/2014/main" id="{9D018ED3-BF8F-438A-B071-891EAF0FF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11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E05DBE8-5D4D-422A-B615-D933D11F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  <a:endParaRPr lang="en-US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A0587CF-E941-4554-92F7-C318E568D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Motivação.</a:t>
            </a:r>
          </a:p>
          <a:p>
            <a:r>
              <a:rPr lang="pt-BR" dirty="0"/>
              <a:t>Métodos Analíticos.</a:t>
            </a:r>
          </a:p>
          <a:p>
            <a:r>
              <a:rPr lang="pt-BR" dirty="0"/>
              <a:t>Métodos dos Mínimos Quadrados (MMQ).</a:t>
            </a:r>
          </a:p>
          <a:p>
            <a:r>
              <a:rPr lang="pt-BR" dirty="0"/>
              <a:t>Descida do Gradiente.</a:t>
            </a:r>
          </a:p>
          <a:p>
            <a:r>
              <a:rPr lang="pt-BR" dirty="0"/>
              <a:t>Hill </a:t>
            </a:r>
            <a:r>
              <a:rPr lang="pt-BR" dirty="0" err="1"/>
              <a:t>Climbing</a:t>
            </a:r>
            <a:r>
              <a:rPr lang="pt-BR" dirty="0"/>
              <a:t>.</a:t>
            </a:r>
          </a:p>
          <a:p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.</a:t>
            </a:r>
          </a:p>
          <a:p>
            <a:r>
              <a:rPr lang="pt-BR" dirty="0"/>
              <a:t>Busca Tabu.</a:t>
            </a:r>
          </a:p>
          <a:p>
            <a:r>
              <a:rPr lang="pt-BR" dirty="0"/>
              <a:t>Dicas Práticas para Robótica.</a:t>
            </a:r>
          </a:p>
          <a:p>
            <a:endParaRPr lang="pt-BR" dirty="0"/>
          </a:p>
          <a:p>
            <a:endParaRPr lang="pt-BR" dirty="0"/>
          </a:p>
          <a:p>
            <a:endParaRPr lang="en-US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CD360-2780-4688-82D7-27A8C8D7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7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73615-B61F-41E4-9C95-CFC4B9CF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com Restrições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278F081-5672-4378-BFB5-4E7F40D3E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Exemplo:</a:t>
                </a:r>
              </a:p>
              <a:p>
                <a:pPr marL="0" indent="0">
                  <a:buNone/>
                </a:pPr>
                <a:r>
                  <a:rPr lang="pt-BR" dirty="0"/>
                  <a:t>Uma caixa retangular sem tampa deve ser feita com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12 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de papelão. Determine as dimensões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dirty="0"/>
                  <a:t> que fornecem o volume máximo de tal caixa.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278F081-5672-4378-BFB5-4E7F40D3E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462819-E41D-4E89-9D3E-4721FF77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4" descr="Resultado de imagem para blackboard">
            <a:extLst>
              <a:ext uri="{FF2B5EF4-FFF2-40B4-BE49-F238E27FC236}">
                <a16:creationId xmlns:a16="http://schemas.microsoft.com/office/drawing/2014/main" id="{57B84006-8339-46AF-9C1C-F22B54FBB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788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A8762-1545-4BB2-9C0B-4E5436AF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com Restrições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BC72F4A-83EA-4F05-B736-DCDE92902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−12)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BC72F4A-83EA-4F05-B736-DCDE92902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A7D641-F78B-49B1-A39A-004986A7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DE923A0-1F74-47EE-844C-9D1234A1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dos Mínimos Quadrados (MMQ)</a:t>
            </a:r>
            <a:endParaRPr lang="en-US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FC9E2C5-9607-4F7D-8F5B-E12C8715A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05EB9D-3E78-4E9B-921F-03EF58A5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44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FCB713A-83C5-4897-8B75-9BD722D4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dos Mínimos Quadrados (MMQ)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7EC05B-C1E9-4570-B477-9ED4D5E7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23</a:t>
            </a:fld>
            <a:endParaRPr lang="en-US"/>
          </a:p>
        </p:txBody>
      </p:sp>
      <p:pic>
        <p:nvPicPr>
          <p:cNvPr id="30" name="Espaço Reservado para Conteúdo 29">
            <a:extLst>
              <a:ext uri="{FF2B5EF4-FFF2-40B4-BE49-F238E27FC236}">
                <a16:creationId xmlns:a16="http://schemas.microsoft.com/office/drawing/2014/main" id="{98AB35D3-F0C5-4F49-B39F-F7A2EDFF9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8254" y="1825625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1538733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E117D-6792-4C98-AFB2-984696E7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dos Mínimos Quadrados (MMQ)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386E20-6B15-4164-AD98-71385F0C85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Problema de ajuste de curvas.</a:t>
                </a:r>
              </a:p>
              <a:p>
                <a:r>
                  <a:rPr lang="en-US" dirty="0" err="1"/>
                  <a:t>Assumir</a:t>
                </a:r>
                <a:r>
                  <a:rPr lang="en-US" dirty="0"/>
                  <a:t> </a:t>
                </a:r>
                <a:r>
                  <a:rPr lang="en-US" dirty="0" err="1"/>
                  <a:t>modelo</a:t>
                </a:r>
                <a:r>
                  <a:rPr lang="en-US" dirty="0"/>
                  <a:t> para a </a:t>
                </a:r>
                <a:r>
                  <a:rPr lang="en-US" dirty="0" err="1"/>
                  <a:t>curva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são funções arbitrárias (</a:t>
                </a:r>
                <a:r>
                  <a:rPr lang="pt-BR" i="1" dirty="0" err="1"/>
                  <a:t>features</a:t>
                </a:r>
                <a:r>
                  <a:rPr lang="pt-BR" dirty="0"/>
                  <a:t>).</a:t>
                </a:r>
              </a:p>
              <a:p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𝛉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é </a:t>
                </a:r>
                <a:r>
                  <a:rPr lang="en-US" dirty="0" err="1"/>
                  <a:t>vetor</a:t>
                </a:r>
                <a:r>
                  <a:rPr lang="en-US" dirty="0"/>
                  <a:t> de </a:t>
                </a:r>
                <a:r>
                  <a:rPr lang="en-US" dirty="0" err="1"/>
                  <a:t>parâmetros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Coletar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pontos</a:t>
                </a:r>
                <a:r>
                  <a:rPr lang="en-US" dirty="0"/>
                  <a:t> </a:t>
                </a:r>
                <a:r>
                  <a:rPr lang="en-US" dirty="0" err="1"/>
                  <a:t>experimentais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Função</a:t>
                </a:r>
                <a:r>
                  <a:rPr lang="en-US" dirty="0"/>
                  <a:t> de </a:t>
                </a:r>
                <a:r>
                  <a:rPr lang="en-US" dirty="0" err="1"/>
                  <a:t>custo</a:t>
                </a:r>
                <a:r>
                  <a:rPr lang="en-US" dirty="0"/>
                  <a:t> </a:t>
                </a:r>
                <a:r>
                  <a:rPr lang="en-US" dirty="0" err="1"/>
                  <a:t>quadrática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Espécie</a:t>
                </a:r>
                <a:r>
                  <a:rPr lang="en-US" dirty="0"/>
                  <a:t> de “</a:t>
                </a:r>
                <a:r>
                  <a:rPr lang="en-US" dirty="0" err="1"/>
                  <a:t>Aprendizado</a:t>
                </a:r>
                <a:r>
                  <a:rPr lang="en-US" dirty="0"/>
                  <a:t> </a:t>
                </a:r>
                <a:r>
                  <a:rPr lang="en-US" dirty="0" err="1"/>
                  <a:t>Supervisionado</a:t>
                </a:r>
                <a:r>
                  <a:rPr lang="en-US" dirty="0"/>
                  <a:t>” </a:t>
                </a:r>
                <a:r>
                  <a:rPr lang="en-US" dirty="0" err="1"/>
                  <a:t>muito</a:t>
                </a:r>
                <a:r>
                  <a:rPr lang="en-US" dirty="0"/>
                  <a:t> simples!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386E20-6B15-4164-AD98-71385F0C85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0A69A2-AF97-468E-8413-4D012790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F395A-9DDC-4E32-B017-57A48048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dos Mínimos Quadrados (MMQ)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B46435F-FE63-47B0-AD33-3CAEBAFF14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Solução (analítica) recai na solução de sistema linear: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e>
                                <m:r>
                                  <a:rPr lang="pt-BR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e>
                                <m:r>
                                  <a:rPr lang="pt-BR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pt-BR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pt-BR" sz="2200">
                                            <a:latin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e>
                                <m:r>
                                  <a:rPr lang="pt-BR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pt-BR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BR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 err="1"/>
                  <a:t>Demonstração</a:t>
                </a:r>
                <a:r>
                  <a:rPr lang="en-US" sz="2200" dirty="0"/>
                  <a:t> (</a:t>
                </a:r>
                <a:r>
                  <a:rPr lang="en-US" sz="2200" dirty="0" err="1"/>
                  <a:t>derivar</a:t>
                </a:r>
                <a:r>
                  <a:rPr lang="en-US" sz="2200" dirty="0"/>
                  <a:t> e </a:t>
                </a:r>
                <a:r>
                  <a:rPr lang="en-US" sz="2200" dirty="0" err="1"/>
                  <a:t>igualar</a:t>
                </a:r>
                <a:r>
                  <a:rPr lang="en-US" sz="2200" dirty="0"/>
                  <a:t> a zero)!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B46435F-FE63-47B0-AD33-3CAEBAFF14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7DACC6-DF2D-4244-A0C2-41DBE317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 descr="Resultado de imagem para blackboard">
            <a:extLst>
              <a:ext uri="{FF2B5EF4-FFF2-40B4-BE49-F238E27FC236}">
                <a16:creationId xmlns:a16="http://schemas.microsoft.com/office/drawing/2014/main" id="{9A2C4753-2D35-4A9A-BCBB-0A31E6D9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22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C9877-A2DF-4834-BA67-F5E54282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dos Mínimos Quadrados (MMQ)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55FFE15-F7D6-49C2-B7B7-EDC5691F25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Notação alternativa: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pt-BR" b="1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55FFE15-F7D6-49C2-B7B7-EDC5691F25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CC69B-AB49-4913-8F7F-76305885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8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C9581-4F58-4BD7-A7E2-12565E46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dos Mínimos Quadrados (MMQ)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A1B09B1-0D7E-4B68-A775-B448471F2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Há alguns casos especiais clássicos...</a:t>
                </a:r>
              </a:p>
              <a:p>
                <a:r>
                  <a:rPr lang="pt-BR" dirty="0"/>
                  <a:t>Regressão Linear: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Regressão</a:t>
                </a:r>
                <a:r>
                  <a:rPr lang="en-US" dirty="0"/>
                  <a:t> </a:t>
                </a:r>
                <a:r>
                  <a:rPr lang="en-US" dirty="0" err="1"/>
                  <a:t>Polinomial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A1B09B1-0D7E-4B68-A775-B448471F2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EDD2D0-7399-4CE2-8012-9435BB70C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37AC1-D97B-4E91-8591-64C41720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Predição de Movimento da Bola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B0B21B6-AEA6-4F63-8331-7D4C462A6F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Para que um robô consiga interceptar uma bola em movimento, é importante um bom modelo de predição do movimento da bola.</a:t>
                </a:r>
              </a:p>
              <a:p>
                <a:r>
                  <a:rPr lang="pt-BR" dirty="0"/>
                  <a:t>Uma bola perfeitamente esférica num terreno perfeitamente plano teoricamente não sofre atrito.</a:t>
                </a:r>
              </a:p>
              <a:p>
                <a:r>
                  <a:rPr lang="pt-BR" dirty="0"/>
                  <a:t>Na prática imperfeições na bola ou no solo geram </a:t>
                </a:r>
                <a:r>
                  <a:rPr lang="pt-BR" i="1" dirty="0" err="1"/>
                  <a:t>rolling</a:t>
                </a:r>
                <a:r>
                  <a:rPr lang="pt-BR" i="1" dirty="0"/>
                  <a:t> </a:t>
                </a:r>
                <a:r>
                  <a:rPr lang="pt-BR" i="1" dirty="0" err="1"/>
                  <a:t>friction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Modelo comum: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𝑓𝑡</m:t>
                    </m:r>
                  </m:oMath>
                </a14:m>
                <a:r>
                  <a:rPr lang="pt-BR" b="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/>
                  <a:t> depende do campo e da bola.</a:t>
                </a:r>
              </a:p>
              <a:p>
                <a:r>
                  <a:rPr lang="pt-BR" dirty="0"/>
                  <a:t>Interesse: aprender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B0B21B6-AEA6-4F63-8331-7D4C462A6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906C1D-FB40-45D9-958A-66EDEC68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28</a:t>
            </a:fld>
            <a:endParaRPr lang="en-US"/>
          </a:p>
        </p:txBody>
      </p:sp>
      <p:pic>
        <p:nvPicPr>
          <p:cNvPr id="3076" name="Picture 4" descr="Resultado de imagem para rolling friction">
            <a:extLst>
              <a:ext uri="{FF2B5EF4-FFF2-40B4-BE49-F238E27FC236}">
                <a16:creationId xmlns:a16="http://schemas.microsoft.com/office/drawing/2014/main" id="{7465CF82-5807-4EE5-9C4B-CD4A02A5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0" y="4518025"/>
            <a:ext cx="24193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88636F7-90FC-4399-AB68-FC05CAE43830}"/>
              </a:ext>
            </a:extLst>
          </p:cNvPr>
          <p:cNvSpPr/>
          <p:nvPr/>
        </p:nvSpPr>
        <p:spPr>
          <a:xfrm>
            <a:off x="9563100" y="6029325"/>
            <a:ext cx="1247775" cy="4635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69BD1FF7-3462-4C9C-A1C4-52458117CDD3}"/>
              </a:ext>
            </a:extLst>
          </p:cNvPr>
          <p:cNvCxnSpPr/>
          <p:nvPr/>
        </p:nvCxnSpPr>
        <p:spPr>
          <a:xfrm>
            <a:off x="8610600" y="5800725"/>
            <a:ext cx="952500" cy="376238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08C7B1-794F-4983-8AB4-E1FF488970CC}"/>
              </a:ext>
            </a:extLst>
          </p:cNvPr>
          <p:cNvSpPr txBox="1"/>
          <p:nvPr/>
        </p:nvSpPr>
        <p:spPr>
          <a:xfrm>
            <a:off x="7638938" y="5370979"/>
            <a:ext cx="140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Imperfeições</a:t>
            </a:r>
          </a:p>
          <a:p>
            <a:r>
              <a:rPr lang="pt-BR" dirty="0">
                <a:solidFill>
                  <a:srgbClr val="FF0000"/>
                </a:solidFill>
              </a:rPr>
              <a:t>no solo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4" descr="Resultado de imagem para blackboard">
            <a:extLst>
              <a:ext uri="{FF2B5EF4-FFF2-40B4-BE49-F238E27FC236}">
                <a16:creationId xmlns:a16="http://schemas.microsoft.com/office/drawing/2014/main" id="{BEF86D96-F2F7-4334-829A-3D4A1C574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D6AA8-049A-46E5-BEB7-FAEC9065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12E085-061C-40BC-8ACA-4C456EBB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29</a:t>
            </a:fld>
            <a:endParaRPr lang="en-US"/>
          </a:p>
        </p:txBody>
      </p:sp>
      <p:pic>
        <p:nvPicPr>
          <p:cNvPr id="5" name="28391668_1794202640873556_6973499451342249788_n">
            <a:hlinkClick r:id="" action="ppaction://media"/>
            <a:extLst>
              <a:ext uri="{FF2B5EF4-FFF2-40B4-BE49-F238E27FC236}">
                <a16:creationId xmlns:a16="http://schemas.microsoft.com/office/drawing/2014/main" id="{83D7366D-3D91-4B0D-8AA8-3CB97D7400D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28"/>
                </p14:media>
              </p:ext>
            </p:extLst>
          </p:nvPr>
        </p:nvPicPr>
        <p:blipFill>
          <a:blip r:embed="rId4">
            <a:lum contrast="25000"/>
          </a:blip>
          <a:stretch>
            <a:fillRect/>
          </a:stretch>
        </p:blipFill>
        <p:spPr>
          <a:xfrm>
            <a:off x="33679" y="0"/>
            <a:ext cx="12124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04645C83-3D9A-4986-9292-2766EB7E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  <a:endParaRPr lang="en-US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D91C77-9AB1-443E-A8DC-926D27F9E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5F29E8F-7EC5-41C7-B5F4-222E7F12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51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515F9-EBF2-4F02-B03A-5144EB4E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Predição de Movimento da Bola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8221B12-89F6-4276-8CA3-15A32A05B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Procedimento: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Usar câmera para obter posições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da bola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instante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Calcular</a:t>
                </a:r>
                <a:r>
                  <a:rPr lang="en-US" dirty="0"/>
                  <a:t> </a:t>
                </a:r>
                <a:r>
                  <a:rPr lang="en-US" dirty="0" err="1"/>
                  <a:t>velocidades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usando</a:t>
                </a:r>
                <a:r>
                  <a:rPr lang="en-US" dirty="0"/>
                  <a:t> </a:t>
                </a:r>
                <a:r>
                  <a:rPr lang="en-US" dirty="0" err="1"/>
                  <a:t>diferenças</a:t>
                </a:r>
                <a:r>
                  <a:rPr lang="en-US" dirty="0"/>
                  <a:t> </a:t>
                </a:r>
                <a:r>
                  <a:rPr lang="en-US" dirty="0" err="1"/>
                  <a:t>finitas</a:t>
                </a:r>
                <a:r>
                  <a:rPr lang="en-US" dirty="0"/>
                  <a:t> </a:t>
                </a:r>
                <a:r>
                  <a:rPr lang="en-US" dirty="0" err="1"/>
                  <a:t>centradas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+1]−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+1]−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−1]</m:t>
                        </m:r>
                      </m:num>
                      <m:den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pt-BR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 err="1"/>
                  <a:t>Calcular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]=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]+</m:t>
                        </m:r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rad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 err="1"/>
                  <a:t>Usar</a:t>
                </a:r>
                <a:r>
                  <a:rPr lang="en-US" dirty="0"/>
                  <a:t> MMQ para </a:t>
                </a:r>
                <a:r>
                  <a:rPr lang="en-US" dirty="0" err="1"/>
                  <a:t>obter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 err="1"/>
                  <a:t>Usar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predições</a:t>
                </a:r>
                <a:r>
                  <a:rPr lang="en-US" dirty="0"/>
                  <a:t> </a:t>
                </a:r>
                <a:r>
                  <a:rPr lang="en-US" dirty="0" err="1"/>
                  <a:t>futuras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dirty="0"/>
              </a:p>
              <a:p>
                <a:pPr marL="514350" indent="-514350" algn="just">
                  <a:buFont typeface="+mj-lt"/>
                  <a:buAutoNum type="arabicPeriod" startAt="3"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8221B12-89F6-4276-8CA3-15A32A05B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BA8A515-7C19-434C-8994-FCA64938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4D980-97B0-4ACC-A287-195AAD8B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MMQ Multivariável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7AFE68-A8FF-4730-B0B7-BBB4D2D1F6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MMQ é facilmente extensível para múltiplas variáveis.</a:t>
                </a:r>
              </a:p>
              <a:p>
                <a:r>
                  <a:rPr lang="pt-BR" dirty="0"/>
                  <a:t>Basta considerar que 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pode</a:t>
                </a:r>
                <a:r>
                  <a:rPr lang="en-US" dirty="0"/>
                  <a:t> </a:t>
                </a:r>
                <a:r>
                  <a:rPr lang="en-US" dirty="0" err="1"/>
                  <a:t>depender</a:t>
                </a:r>
                <a:r>
                  <a:rPr lang="en-US" dirty="0"/>
                  <a:t> de </a:t>
                </a:r>
                <a:r>
                  <a:rPr lang="en-US" dirty="0" err="1"/>
                  <a:t>múltiplas</a:t>
                </a:r>
                <a:r>
                  <a:rPr lang="en-US" dirty="0"/>
                  <a:t> </a:t>
                </a:r>
                <a:r>
                  <a:rPr lang="en-US" dirty="0" err="1"/>
                  <a:t>variáveis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Deve</a:t>
                </a:r>
                <a:r>
                  <a:rPr lang="en-US" dirty="0"/>
                  <a:t>-se resolver o </a:t>
                </a:r>
                <a:r>
                  <a:rPr lang="en-US" dirty="0" err="1"/>
                  <a:t>mesmo</a:t>
                </a:r>
                <a:r>
                  <a:rPr lang="en-US" dirty="0"/>
                  <a:t> </a:t>
                </a:r>
                <a:r>
                  <a:rPr lang="en-US" dirty="0" err="1"/>
                  <a:t>sistema</a:t>
                </a:r>
                <a:r>
                  <a:rPr lang="en-US" dirty="0"/>
                  <a:t> linear que antes: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D7AFE68-A8FF-4730-B0B7-BBB4D2D1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BE3913-C4B4-40C1-B2BD-D7324ACE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882B67-AA6C-42FA-94EB-7E0D2EA2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Limitações do MMQ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F4CC59B-B024-4E0E-803F-B20DED3FB2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Resolver sistema linear pode ter alto custo computacional e cair em problemas numéricos.</a:t>
                </a:r>
              </a:p>
              <a:p>
                <a:r>
                  <a:rPr lang="pt-BR" dirty="0"/>
                  <a:t>Função do modelo tem que ser combinação linear das </a:t>
                </a:r>
                <a:r>
                  <a:rPr lang="pt-BR" i="1" dirty="0" err="1"/>
                  <a:t>features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Quando</a:t>
                </a:r>
                <a:r>
                  <a:rPr lang="en-US" dirty="0"/>
                  <a:t> é </a:t>
                </a:r>
                <a:r>
                  <a:rPr lang="en-US" dirty="0" err="1"/>
                  <a:t>não</a:t>
                </a:r>
                <a:r>
                  <a:rPr lang="en-US" dirty="0"/>
                  <a:t>-linear, </a:t>
                </a:r>
                <a:r>
                  <a:rPr lang="en-US" dirty="0" err="1"/>
                  <a:t>às</a:t>
                </a:r>
                <a:r>
                  <a:rPr lang="en-US" dirty="0"/>
                  <a:t> </a:t>
                </a:r>
                <a:r>
                  <a:rPr lang="en-US" dirty="0" err="1"/>
                  <a:t>vezes</a:t>
                </a:r>
                <a:r>
                  <a:rPr lang="en-US" dirty="0"/>
                  <a:t> </a:t>
                </a:r>
                <a:r>
                  <a:rPr lang="en-US" dirty="0" err="1"/>
                  <a:t>dá</a:t>
                </a:r>
                <a:r>
                  <a:rPr lang="en-US" dirty="0"/>
                  <a:t> para </a:t>
                </a:r>
                <a:r>
                  <a:rPr lang="en-US" dirty="0" err="1"/>
                  <a:t>transformar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linear: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𝐴𝑐𝑜𝑠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𝑠𝑒𝑛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𝑠𝑒𝑛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𝐴𝑠𝑒𝑛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algn="just"/>
                <a:r>
                  <a:rPr lang="en-US" dirty="0"/>
                  <a:t>De modo </a:t>
                </a:r>
                <a:r>
                  <a:rPr lang="en-US" dirty="0" err="1"/>
                  <a:t>geral</a:t>
                </a:r>
                <a:r>
                  <a:rPr lang="en-US" dirty="0"/>
                  <a:t>, </a:t>
                </a:r>
                <a:r>
                  <a:rPr lang="en-US" dirty="0" err="1"/>
                  <a:t>não</a:t>
                </a:r>
                <a:r>
                  <a:rPr lang="en-US" dirty="0"/>
                  <a:t> </a:t>
                </a:r>
                <a:r>
                  <a:rPr lang="en-US" dirty="0" err="1"/>
                  <a:t>dá</a:t>
                </a:r>
                <a:r>
                  <a:rPr lang="en-US" dirty="0"/>
                  <a:t> para </a:t>
                </a:r>
                <a:r>
                  <a:rPr lang="en-US" dirty="0" err="1"/>
                  <a:t>fazer</a:t>
                </a:r>
                <a:r>
                  <a:rPr lang="en-US" dirty="0"/>
                  <a:t> </a:t>
                </a:r>
                <a:r>
                  <a:rPr lang="en-US" dirty="0" err="1"/>
                  <a:t>isso</a:t>
                </a:r>
                <a:r>
                  <a:rPr lang="en-US" dirty="0"/>
                  <a:t> (e.g. rede neural).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F4CC59B-B024-4E0E-803F-B20DED3FB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E64FF8-8524-4118-8759-99265DC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4" descr="Resultado de imagem para blackboard">
            <a:extLst>
              <a:ext uri="{FF2B5EF4-FFF2-40B4-BE49-F238E27FC236}">
                <a16:creationId xmlns:a16="http://schemas.microsoft.com/office/drawing/2014/main" id="{C6F9CBCF-DD59-4C3D-AEF9-FEE50C96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BA54965-23B9-460E-A562-9392E1E9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de Otimização de Busca Local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73CCF86-F8EF-41EA-933F-0FF3036D4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072AB9-6CC8-462B-93B6-0929B427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73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B005CE1-02D7-4ADF-830F-DEB7784D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de Otimização de Busca Local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A2273EF-05B2-4CF4-B7AB-988841DA6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Métodos de busca local buscam iterativamente ótimos locais próximo ao ponto inicial (chute inicial).</a:t>
            </a:r>
          </a:p>
          <a:p>
            <a:r>
              <a:rPr lang="en-US" dirty="0" err="1"/>
              <a:t>Convergem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, mas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suscetíveis</a:t>
            </a:r>
            <a:r>
              <a:rPr lang="en-US" dirty="0"/>
              <a:t> a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preso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 local.</a:t>
            </a:r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, </a:t>
            </a:r>
            <a:r>
              <a:rPr lang="en-US" dirty="0" err="1"/>
              <a:t>funcionam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poucos</a:t>
            </a:r>
            <a:r>
              <a:rPr lang="en-US" dirty="0"/>
              <a:t> </a:t>
            </a:r>
            <a:r>
              <a:rPr lang="en-US" dirty="0" err="1"/>
              <a:t>parâmetros</a:t>
            </a:r>
            <a:r>
              <a:rPr lang="en-US" dirty="0"/>
              <a:t> e um </a:t>
            </a:r>
            <a:r>
              <a:rPr lang="en-US" dirty="0" err="1"/>
              <a:t>bom</a:t>
            </a:r>
            <a:r>
              <a:rPr lang="en-US" dirty="0"/>
              <a:t> chute </a:t>
            </a:r>
            <a:r>
              <a:rPr lang="en-US" dirty="0" err="1"/>
              <a:t>inicial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A9250B-56D4-4034-A4B4-A5C9A2D5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6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70A2666-F5D4-4539-926A-1CD4BCC2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do Gradiente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2FB4CF6-8BBE-4C56-82C1-AE0C1B6BF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9221A9-0E3C-4E08-B32A-8376FFF1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53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1AD6712-0E46-42D8-91D5-DAF46798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do Gradiente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54354D0-34BC-40E8-8F73-7CC2D7B00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Inglês: </a:t>
                </a:r>
                <a:r>
                  <a:rPr lang="pt-BR" i="1" dirty="0" err="1"/>
                  <a:t>Gradient</a:t>
                </a:r>
                <a:r>
                  <a:rPr lang="pt-BR" i="1" dirty="0"/>
                  <a:t> </a:t>
                </a:r>
                <a:r>
                  <a:rPr lang="pt-BR" i="1" dirty="0" err="1"/>
                  <a:t>Descent</a:t>
                </a:r>
                <a:r>
                  <a:rPr lang="pt-BR" i="1" dirty="0"/>
                  <a:t> </a:t>
                </a:r>
                <a:r>
                  <a:rPr lang="pt-BR" dirty="0"/>
                  <a:t>(GD). Também conhecido como </a:t>
                </a:r>
                <a:r>
                  <a:rPr lang="pt-BR" i="1" dirty="0" err="1"/>
                  <a:t>Steepest</a:t>
                </a:r>
                <a:r>
                  <a:rPr lang="pt-BR" i="1" dirty="0"/>
                  <a:t> </a:t>
                </a:r>
                <a:r>
                  <a:rPr lang="pt-BR" i="1" dirty="0" err="1"/>
                  <a:t>Descent</a:t>
                </a:r>
                <a:r>
                  <a:rPr lang="pt-BR" dirty="0"/>
                  <a:t>.</a:t>
                </a:r>
              </a:p>
              <a:p>
                <a:r>
                  <a:rPr lang="en-US" dirty="0" err="1"/>
                  <a:t>Método</a:t>
                </a:r>
                <a:r>
                  <a:rPr lang="en-US" dirty="0"/>
                  <a:t> </a:t>
                </a:r>
                <a:r>
                  <a:rPr lang="en-US" dirty="0" err="1"/>
                  <a:t>popularizado</a:t>
                </a:r>
                <a:r>
                  <a:rPr lang="en-US" dirty="0"/>
                  <a:t> </a:t>
                </a:r>
                <a:r>
                  <a:rPr lang="en-US" dirty="0" err="1"/>
                  <a:t>devido</a:t>
                </a:r>
                <a:r>
                  <a:rPr lang="en-US" dirty="0"/>
                  <a:t> </a:t>
                </a:r>
                <a:r>
                  <a:rPr lang="en-US" dirty="0" err="1"/>
                  <a:t>ao</a:t>
                </a:r>
                <a:r>
                  <a:rPr lang="en-US" dirty="0"/>
                  <a:t> </a:t>
                </a:r>
                <a:r>
                  <a:rPr lang="en-US" dirty="0" err="1"/>
                  <a:t>uso</a:t>
                </a:r>
                <a:r>
                  <a:rPr lang="en-US" dirty="0"/>
                  <a:t> para </a:t>
                </a:r>
                <a:r>
                  <a:rPr lang="en-US" dirty="0" err="1"/>
                  <a:t>treinar</a:t>
                </a:r>
                <a:r>
                  <a:rPr lang="en-US" dirty="0"/>
                  <a:t> redes </a:t>
                </a:r>
                <a:r>
                  <a:rPr lang="en-US" dirty="0" err="1"/>
                  <a:t>neurais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Funciona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se for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calcular</a:t>
                </a:r>
                <a:r>
                  <a:rPr lang="en-US" dirty="0"/>
                  <a:t> o </a:t>
                </a:r>
                <a:r>
                  <a:rPr lang="en-US" dirty="0" err="1"/>
                  <a:t>gradiente</a:t>
                </a:r>
                <a:r>
                  <a:rPr lang="en-US" dirty="0"/>
                  <a:t> </a:t>
                </a:r>
                <a:r>
                  <a:rPr lang="en-US" dirty="0" err="1"/>
                  <a:t>analiticamente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MAT: </a:t>
                </a:r>
                <a:r>
                  <a:rPr lang="en-US" dirty="0" err="1"/>
                  <a:t>gradiente</a:t>
                </a:r>
                <a:r>
                  <a:rPr lang="en-US" dirty="0"/>
                  <a:t> </a:t>
                </a:r>
                <a:r>
                  <a:rPr lang="en-US" dirty="0" err="1"/>
                  <a:t>dá</a:t>
                </a:r>
                <a:r>
                  <a:rPr lang="en-US" dirty="0"/>
                  <a:t> a </a:t>
                </a:r>
                <a:r>
                  <a:rPr lang="en-US" dirty="0" err="1"/>
                  <a:t>direção</a:t>
                </a:r>
                <a:r>
                  <a:rPr lang="en-US" dirty="0"/>
                  <a:t> de </a:t>
                </a:r>
                <a:r>
                  <a:rPr lang="en-US" dirty="0" err="1"/>
                  <a:t>máximo</a:t>
                </a:r>
                <a:r>
                  <a:rPr lang="en-US" dirty="0"/>
                  <a:t> </a:t>
                </a:r>
                <a:r>
                  <a:rPr lang="en-US" dirty="0" err="1"/>
                  <a:t>crescimento</a:t>
                </a:r>
                <a:r>
                  <a:rPr lang="en-US" dirty="0"/>
                  <a:t> da </a:t>
                </a:r>
                <a:r>
                  <a:rPr lang="en-US" dirty="0" err="1"/>
                  <a:t>função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Ideia</a:t>
                </a:r>
                <a:r>
                  <a:rPr lang="en-US" dirty="0"/>
                  <a:t> do </a:t>
                </a:r>
                <a:r>
                  <a:rPr lang="en-US" dirty="0" err="1"/>
                  <a:t>algoritmo</a:t>
                </a:r>
                <a:r>
                  <a:rPr lang="en-US" dirty="0"/>
                  <a:t>: </a:t>
                </a:r>
                <a:r>
                  <a:rPr lang="en-US" dirty="0" err="1"/>
                  <a:t>seguir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direção</a:t>
                </a:r>
                <a:r>
                  <a:rPr lang="en-US" dirty="0"/>
                  <a:t> </a:t>
                </a:r>
                <a:r>
                  <a:rPr lang="en-US" dirty="0" err="1"/>
                  <a:t>contrária</a:t>
                </a:r>
                <a:r>
                  <a:rPr lang="en-US" dirty="0"/>
                  <a:t> à do </a:t>
                </a:r>
                <a:r>
                  <a:rPr lang="en-US" dirty="0" err="1"/>
                  <a:t>gradiente</a:t>
                </a:r>
                <a:r>
                  <a:rPr lang="en-US" dirty="0"/>
                  <a:t> (</a:t>
                </a:r>
                <a:r>
                  <a:rPr lang="en-US" dirty="0" err="1"/>
                  <a:t>máximo</a:t>
                </a:r>
                <a:r>
                  <a:rPr lang="en-US" dirty="0"/>
                  <a:t> </a:t>
                </a:r>
                <a:r>
                  <a:rPr lang="en-US" dirty="0" err="1"/>
                  <a:t>decrescimento</a:t>
                </a:r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taxa de </a:t>
                </a:r>
                <a:r>
                  <a:rPr lang="en-US" dirty="0" err="1"/>
                  <a:t>aprendizagem</a:t>
                </a:r>
                <a:r>
                  <a:rPr lang="en-US" dirty="0"/>
                  <a:t> (</a:t>
                </a:r>
                <a:r>
                  <a:rPr lang="en-US" dirty="0" err="1"/>
                  <a:t>hiperparâmetro</a:t>
                </a:r>
                <a:r>
                  <a:rPr lang="en-US" dirty="0"/>
                  <a:t>).</a:t>
                </a:r>
              </a:p>
              <a:p>
                <a:pPr lvl="1"/>
                <a:r>
                  <a:rPr lang="en-US" dirty="0" err="1"/>
                  <a:t>Ajustado</a:t>
                </a:r>
                <a:r>
                  <a:rPr lang="en-US" dirty="0"/>
                  <a:t> por </a:t>
                </a:r>
                <a:r>
                  <a:rPr lang="en-US" dirty="0" err="1"/>
                  <a:t>tentativa</a:t>
                </a:r>
                <a:r>
                  <a:rPr lang="en-US" dirty="0"/>
                  <a:t> e </a:t>
                </a:r>
                <a:r>
                  <a:rPr lang="en-US" dirty="0" err="1"/>
                  <a:t>erro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 err="1"/>
                  <a:t>Depende</a:t>
                </a:r>
                <a:r>
                  <a:rPr lang="en-US" dirty="0"/>
                  <a:t> do </a:t>
                </a:r>
                <a:r>
                  <a:rPr lang="en-US" dirty="0" err="1"/>
                  <a:t>problema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54354D0-34BC-40E8-8F73-7CC2D7B00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E207DA-B851-481A-92DF-E4CE018E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48ABD-C50F-4251-9D2C-B1BBCE96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do Gradiente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D48A47-BD5B-41AD-859F-BC5899F6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37</a:t>
            </a:fld>
            <a:endParaRPr lang="en-US"/>
          </a:p>
        </p:txBody>
      </p:sp>
      <p:pic>
        <p:nvPicPr>
          <p:cNvPr id="5122" name="Picture 2" descr="Resultado de imagem para gradient descent gif">
            <a:extLst>
              <a:ext uri="{FF2B5EF4-FFF2-40B4-BE49-F238E27FC236}">
                <a16:creationId xmlns:a16="http://schemas.microsoft.com/office/drawing/2014/main" id="{146C43B6-6E6B-4E3D-AFC2-E396DB85CCC8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1989"/>
            <a:ext cx="10515600" cy="411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CAFA14-2609-4052-8E36-2A496D98A365}"/>
              </a:ext>
            </a:extLst>
          </p:cNvPr>
          <p:cNvSpPr/>
          <p:nvPr/>
        </p:nvSpPr>
        <p:spPr>
          <a:xfrm>
            <a:off x="3386925" y="6060599"/>
            <a:ext cx="5418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Fonte: </a:t>
            </a:r>
            <a:r>
              <a:rPr lang="en-US" dirty="0">
                <a:hlinkClick r:id="rId3"/>
              </a:rPr>
              <a:t>https://giphy.com/gifs/gradient-O9rcZVmRcEGqI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4954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37C29-394C-4D28-977F-4D032C9E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do Gradiente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18E235-40CA-4D96-80D8-94B19C72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38</a:t>
            </a:fld>
            <a:endParaRPr lang="en-US"/>
          </a:p>
        </p:txBody>
      </p:sp>
      <p:pic>
        <p:nvPicPr>
          <p:cNvPr id="11" name="Espaço Reservado para Conteúdo 7">
            <a:extLst>
              <a:ext uri="{FF2B5EF4-FFF2-40B4-BE49-F238E27FC236}">
                <a16:creationId xmlns:a16="http://schemas.microsoft.com/office/drawing/2014/main" id="{2F3A8515-919A-40DF-B330-A66C05BB8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8254" y="1825625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1534167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E78DA-A992-4433-8585-940E44AF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do Gradiente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F06E879-90C9-4580-8610-B468172D20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Regressão linear: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b="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pt-BR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F06E879-90C9-4580-8610-B468172D20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91C5B6-B1ED-4823-88A4-7BDB7748B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4" descr="Resultado de imagem para blackboard">
            <a:extLst>
              <a:ext uri="{FF2B5EF4-FFF2-40B4-BE49-F238E27FC236}">
                <a16:creationId xmlns:a16="http://schemas.microsoft.com/office/drawing/2014/main" id="{5A7EEF17-0F07-4B5A-B73A-6DA4CCAA2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74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17E363E-406A-48B7-9029-8809218D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Matemática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33DCC37B-E36F-49B7-817A-230FF782BE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Encontrar o mínimo (ou máximo) de uma função: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pt-BR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lim>
                            </m:limLow>
                          </m:fNam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/>
                  <a:t> 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pt-BR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lim>
                            </m:limLow>
                          </m:fName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 err="1"/>
                  <a:t>Nomenclatura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função</a:t>
                </a:r>
                <a:r>
                  <a:rPr lang="en-US" dirty="0"/>
                  <a:t> </a:t>
                </a:r>
                <a:r>
                  <a:rPr lang="en-US" dirty="0" err="1"/>
                  <a:t>objetivo</a:t>
                </a:r>
                <a:r>
                  <a:rPr lang="en-US" dirty="0"/>
                  <a:t>, </a:t>
                </a:r>
                <a:r>
                  <a:rPr lang="en-US" dirty="0" err="1"/>
                  <a:t>função</a:t>
                </a:r>
                <a:r>
                  <a:rPr lang="en-US" dirty="0"/>
                  <a:t> de </a:t>
                </a:r>
                <a:r>
                  <a:rPr lang="en-US" i="1" dirty="0"/>
                  <a:t>fitness</a:t>
                </a:r>
                <a:r>
                  <a:rPr lang="en-US" dirty="0"/>
                  <a:t>, </a:t>
                </a:r>
                <a:r>
                  <a:rPr lang="en-US" dirty="0" err="1"/>
                  <a:t>medida</a:t>
                </a:r>
                <a:r>
                  <a:rPr lang="en-US" dirty="0"/>
                  <a:t> de </a:t>
                </a:r>
                <a:r>
                  <a:rPr lang="en-US" dirty="0" err="1"/>
                  <a:t>qualidade</a:t>
                </a:r>
                <a:r>
                  <a:rPr lang="en-US" dirty="0"/>
                  <a:t>, </a:t>
                </a:r>
                <a:r>
                  <a:rPr lang="en-US" dirty="0" err="1"/>
                  <a:t>função</a:t>
                </a:r>
                <a:r>
                  <a:rPr lang="en-US" dirty="0"/>
                  <a:t> de </a:t>
                </a:r>
                <a:r>
                  <a:rPr lang="en-US" dirty="0" err="1"/>
                  <a:t>avaliação</a:t>
                </a:r>
                <a:r>
                  <a:rPr lang="en-US" dirty="0"/>
                  <a:t>, </a:t>
                </a:r>
                <a:r>
                  <a:rPr lang="en-US" dirty="0" err="1"/>
                  <a:t>função</a:t>
                </a:r>
                <a:r>
                  <a:rPr lang="en-US" dirty="0"/>
                  <a:t> de </a:t>
                </a:r>
                <a:r>
                  <a:rPr lang="en-US" dirty="0" err="1"/>
                  <a:t>custo</a:t>
                </a:r>
                <a:r>
                  <a:rPr lang="en-US" dirty="0"/>
                  <a:t> etc.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 err="1"/>
                  <a:t>parâmetros</a:t>
                </a:r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ótimo</a:t>
                </a:r>
                <a:r>
                  <a:rPr lang="en-US" dirty="0"/>
                  <a:t> (</a:t>
                </a:r>
                <a:r>
                  <a:rPr lang="en-US" dirty="0" err="1"/>
                  <a:t>mínimo</a:t>
                </a:r>
                <a:r>
                  <a:rPr lang="en-US" dirty="0"/>
                  <a:t>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máximo</a:t>
                </a:r>
                <a:r>
                  <a:rPr lang="en-US" dirty="0"/>
                  <a:t>).</a:t>
                </a:r>
              </a:p>
              <a:p>
                <a:r>
                  <a:rPr lang="en-US" dirty="0" err="1"/>
                  <a:t>Também</a:t>
                </a:r>
                <a:r>
                  <a:rPr lang="en-US" dirty="0"/>
                  <a:t> é </a:t>
                </a:r>
                <a:r>
                  <a:rPr lang="en-US" dirty="0" err="1"/>
                  <a:t>comum</a:t>
                </a:r>
                <a:r>
                  <a:rPr lang="en-US" dirty="0"/>
                  <a:t> haver </a:t>
                </a:r>
                <a:r>
                  <a:rPr lang="en-US" dirty="0" err="1"/>
                  <a:t>restrições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𝐡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33DCC37B-E36F-49B7-817A-230FF782B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84D163-37F3-477F-84A9-EDEB9EB7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D4599-0072-4549-B706-D6E7BCC1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do Gradiente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4D1677-E974-4561-B80B-4F3113209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 sz="2200" dirty="0">
                <a:latin typeface="Consolas" panose="020B0609020204030204" pitchFamily="49" charset="0"/>
              </a:rPr>
              <a:t> </a:t>
            </a:r>
            <a:r>
              <a:rPr lang="pt-BR" sz="2200" dirty="0" err="1">
                <a:latin typeface="Consolas" panose="020B0609020204030204" pitchFamily="49" charset="0"/>
              </a:rPr>
              <a:t>gradient_descent</a:t>
            </a:r>
            <a:r>
              <a:rPr lang="pt-BR" sz="2200" dirty="0">
                <a:latin typeface="Consolas" panose="020B0609020204030204" pitchFamily="49" charset="0"/>
              </a:rPr>
              <a:t>(</a:t>
            </a:r>
            <a:r>
              <a:rPr lang="pt-BR" sz="2200" dirty="0" err="1">
                <a:latin typeface="Consolas" panose="020B0609020204030204" pitchFamily="49" charset="0"/>
              </a:rPr>
              <a:t>dJ</a:t>
            </a:r>
            <a:r>
              <a:rPr lang="pt-BR" sz="2200" dirty="0">
                <a:latin typeface="Consolas" panose="020B0609020204030204" pitchFamily="49" charset="0"/>
              </a:rPr>
              <a:t>, </a:t>
            </a:r>
            <a:r>
              <a:rPr lang="pt-BR" sz="2200" dirty="0" err="1">
                <a:latin typeface="Consolas" panose="020B0609020204030204" pitchFamily="49" charset="0"/>
              </a:rPr>
              <a:t>theta</a:t>
            </a:r>
            <a:r>
              <a:rPr lang="pt-BR" sz="2200" dirty="0">
                <a:latin typeface="Consolas" panose="020B0609020204030204" pitchFamily="49" charset="0"/>
              </a:rPr>
              <a:t>, alpha):</a:t>
            </a:r>
          </a:p>
          <a:p>
            <a:pPr marL="0" indent="0">
              <a:buNone/>
            </a:pPr>
            <a:r>
              <a:rPr lang="pt-BR" sz="2200" dirty="0">
                <a:latin typeface="Consolas" panose="020B0609020204030204" pitchFamily="49" charset="0"/>
              </a:rPr>
              <a:t>	</a:t>
            </a:r>
            <a:r>
              <a:rPr lang="pt-BR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pt-BR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pt-BR" sz="2200" dirty="0">
                <a:latin typeface="Consolas" panose="020B0609020204030204" pitchFamily="49" charset="0"/>
              </a:rPr>
              <a:t> </a:t>
            </a:r>
            <a:r>
              <a:rPr lang="pt-BR" sz="2200" dirty="0" err="1">
                <a:latin typeface="Consolas" panose="020B0609020204030204" pitchFamily="49" charset="0"/>
              </a:rPr>
              <a:t>check_stopping_condition</a:t>
            </a:r>
            <a:r>
              <a:rPr lang="pt-BR" sz="2200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pt-BR" sz="2200" dirty="0">
                <a:latin typeface="Consolas" panose="020B0609020204030204" pitchFamily="49" charset="0"/>
              </a:rPr>
              <a:t>		</a:t>
            </a:r>
            <a:r>
              <a:rPr lang="pt-BR" sz="2200" dirty="0" err="1">
                <a:latin typeface="Consolas" panose="020B0609020204030204" pitchFamily="49" charset="0"/>
              </a:rPr>
              <a:t>theta</a:t>
            </a:r>
            <a:r>
              <a:rPr lang="pt-BR" sz="2200" dirty="0">
                <a:latin typeface="Consolas" panose="020B0609020204030204" pitchFamily="49" charset="0"/>
              </a:rPr>
              <a:t> = </a:t>
            </a:r>
            <a:r>
              <a:rPr lang="pt-BR" sz="2200" dirty="0" err="1">
                <a:latin typeface="Consolas" panose="020B0609020204030204" pitchFamily="49" charset="0"/>
              </a:rPr>
              <a:t>theta</a:t>
            </a:r>
            <a:r>
              <a:rPr lang="pt-BR" sz="2200" dirty="0">
                <a:latin typeface="Consolas" panose="020B0609020204030204" pitchFamily="49" charset="0"/>
              </a:rPr>
              <a:t> – alpha * </a:t>
            </a:r>
            <a:r>
              <a:rPr lang="pt-BR" sz="2200" dirty="0" err="1">
                <a:latin typeface="Consolas" panose="020B0609020204030204" pitchFamily="49" charset="0"/>
              </a:rPr>
              <a:t>dJ</a:t>
            </a:r>
            <a:r>
              <a:rPr lang="pt-BR" sz="2200" dirty="0">
                <a:latin typeface="Consolas" panose="020B0609020204030204" pitchFamily="49" charset="0"/>
              </a:rPr>
              <a:t>(</a:t>
            </a:r>
            <a:r>
              <a:rPr lang="pt-BR" sz="2200" dirty="0" err="1">
                <a:latin typeface="Consolas" panose="020B0609020204030204" pitchFamily="49" charset="0"/>
              </a:rPr>
              <a:t>theta</a:t>
            </a:r>
            <a:r>
              <a:rPr lang="pt-BR" sz="22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pt-BR" sz="2200" dirty="0">
                <a:latin typeface="Consolas" panose="020B0609020204030204" pitchFamily="49" charset="0"/>
              </a:rPr>
              <a:t>	</a:t>
            </a:r>
            <a:r>
              <a:rPr lang="pt-BR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2200" dirty="0">
                <a:latin typeface="Consolas" panose="020B0609020204030204" pitchFamily="49" charset="0"/>
              </a:rPr>
              <a:t> </a:t>
            </a:r>
            <a:r>
              <a:rPr lang="pt-BR" sz="2200" dirty="0" err="1">
                <a:latin typeface="Consolas" panose="020B0609020204030204" pitchFamily="49" charset="0"/>
              </a:rPr>
              <a:t>theta</a:t>
            </a:r>
            <a:endParaRPr lang="en-US" sz="2200" dirty="0">
              <a:latin typeface="Consolas" panose="020B0609020204030204" pitchFamily="49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F54C40-99A9-4102-B544-F90A3A270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5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71DF0-B0A3-4BDF-B58B-AD8C846B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do Gradiente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5F841-C247-45C3-AE25-45B8D07BF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Também resolve problemas em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envolve</a:t>
                </a:r>
                <a:r>
                  <a:rPr lang="en-US" dirty="0"/>
                  <a:t> </a:t>
                </a:r>
                <a:r>
                  <a:rPr lang="en-US" dirty="0" err="1"/>
                  <a:t>combinação</a:t>
                </a:r>
                <a:r>
                  <a:rPr lang="en-US" dirty="0"/>
                  <a:t> </a:t>
                </a:r>
                <a:r>
                  <a:rPr lang="en-US" dirty="0" err="1"/>
                  <a:t>não</a:t>
                </a:r>
                <a:r>
                  <a:rPr lang="en-US" dirty="0"/>
                  <a:t>-linear das </a:t>
                </a:r>
                <a:r>
                  <a:rPr lang="en-US" i="1" dirty="0"/>
                  <a:t>features</a:t>
                </a:r>
                <a:r>
                  <a:rPr lang="en-US" dirty="0"/>
                  <a:t>, </a:t>
                </a:r>
                <a:r>
                  <a:rPr lang="en-US" dirty="0" err="1"/>
                  <a:t>desde</a:t>
                </a:r>
                <a:r>
                  <a:rPr lang="en-US" dirty="0"/>
                  <a:t> que </a:t>
                </a:r>
                <a:r>
                  <a:rPr lang="en-US" dirty="0" err="1"/>
                  <a:t>seja</a:t>
                </a:r>
                <a:r>
                  <a:rPr lang="en-US" dirty="0"/>
                  <a:t>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calcular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dirty="0" err="1"/>
                  <a:t>Muito</a:t>
                </a:r>
                <a:r>
                  <a:rPr lang="en-US" dirty="0"/>
                  <a:t> </a:t>
                </a:r>
                <a:r>
                  <a:rPr lang="en-US" dirty="0" err="1"/>
                  <a:t>dependente</a:t>
                </a:r>
                <a:r>
                  <a:rPr lang="en-US" dirty="0"/>
                  <a:t> do chute </a:t>
                </a:r>
                <a:r>
                  <a:rPr lang="en-US" dirty="0" err="1"/>
                  <a:t>inicial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É </a:t>
                </a:r>
                <a:r>
                  <a:rPr lang="en-US" dirty="0" err="1"/>
                  <a:t>comum</a:t>
                </a:r>
                <a:r>
                  <a:rPr lang="en-US" dirty="0"/>
                  <a:t> </a:t>
                </a:r>
                <a:r>
                  <a:rPr lang="en-US" dirty="0" err="1"/>
                  <a:t>usar</a:t>
                </a:r>
                <a:r>
                  <a:rPr lang="en-US" dirty="0"/>
                  <a:t> um </a:t>
                </a:r>
                <a:r>
                  <a:rPr lang="en-US" i="1" dirty="0"/>
                  <a:t>schedule</a:t>
                </a:r>
                <a:r>
                  <a:rPr lang="en-US" dirty="0"/>
                  <a:t> para 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começa</a:t>
                </a:r>
                <a:r>
                  <a:rPr lang="en-US" dirty="0"/>
                  <a:t> com valor alto e </a:t>
                </a:r>
                <a:r>
                  <a:rPr lang="en-US" dirty="0" err="1"/>
                  <a:t>vai</a:t>
                </a:r>
                <a:r>
                  <a:rPr lang="en-US" dirty="0"/>
                  <a:t> </a:t>
                </a:r>
                <a:r>
                  <a:rPr lang="en-US" dirty="0" err="1"/>
                  <a:t>diminuindo</a:t>
                </a:r>
                <a:r>
                  <a:rPr lang="en-US" dirty="0"/>
                  <a:t>).</a:t>
                </a:r>
              </a:p>
              <a:p>
                <a:r>
                  <a:rPr lang="en-US" dirty="0" err="1"/>
                  <a:t>Veremos</a:t>
                </a:r>
                <a:r>
                  <a:rPr lang="en-US" dirty="0"/>
                  <a:t> </a:t>
                </a:r>
                <a:r>
                  <a:rPr lang="en-US" dirty="0" err="1"/>
                  <a:t>melhorias</a:t>
                </a:r>
                <a:r>
                  <a:rPr lang="en-US" dirty="0"/>
                  <a:t> do </a:t>
                </a:r>
                <a:r>
                  <a:rPr lang="en-US" dirty="0" err="1"/>
                  <a:t>algoritmo</a:t>
                </a:r>
                <a:r>
                  <a:rPr lang="en-US" dirty="0"/>
                  <a:t> </a:t>
                </a:r>
                <a:r>
                  <a:rPr lang="en-US" dirty="0" err="1"/>
                  <a:t>quando</a:t>
                </a:r>
                <a:r>
                  <a:rPr lang="en-US" dirty="0"/>
                  <a:t> </a:t>
                </a:r>
                <a:r>
                  <a:rPr lang="en-US" dirty="0" err="1"/>
                  <a:t>estudarmos</a:t>
                </a:r>
                <a:r>
                  <a:rPr lang="en-US" dirty="0"/>
                  <a:t> Deep Learning.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5F841-C247-45C3-AE25-45B8D07BF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B68E23-0894-489F-965C-DCF073B5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0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2535C-4986-4AA9-A1D5-30C05E77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do Gradiente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5125FC8-79A1-46FA-B75A-0DCB16B49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Fica “</a:t>
                </a:r>
                <a:r>
                  <a:rPr lang="en-US" dirty="0" err="1"/>
                  <a:t>preso</a:t>
                </a:r>
                <a:r>
                  <a:rPr lang="en-US" dirty="0"/>
                  <a:t>”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mínimos</a:t>
                </a:r>
                <a:r>
                  <a:rPr lang="en-US" dirty="0"/>
                  <a:t> </a:t>
                </a:r>
                <a:r>
                  <a:rPr lang="en-US" dirty="0" err="1"/>
                  <a:t>locais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Critérios</a:t>
                </a:r>
                <a:r>
                  <a:rPr lang="en-US" dirty="0"/>
                  <a:t> de </a:t>
                </a:r>
                <a:r>
                  <a:rPr lang="en-US" dirty="0" err="1"/>
                  <a:t>parada</a:t>
                </a:r>
                <a:r>
                  <a:rPr lang="en-US" dirty="0"/>
                  <a:t> </a:t>
                </a:r>
                <a:r>
                  <a:rPr lang="en-US" dirty="0" err="1"/>
                  <a:t>comuns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 err="1"/>
                  <a:t>Número</a:t>
                </a:r>
                <a:r>
                  <a:rPr lang="en-US" dirty="0"/>
                  <a:t> de </a:t>
                </a:r>
                <a:r>
                  <a:rPr lang="en-US" dirty="0" err="1"/>
                  <a:t>iterações</a:t>
                </a:r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err="1"/>
                  <a:t>Monitora</a:t>
                </a:r>
                <a:r>
                  <a:rPr lang="en-US" dirty="0"/>
                  <a:t> </a:t>
                </a:r>
                <a:r>
                  <a:rPr lang="en-US" dirty="0" err="1"/>
                  <a:t>curva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e para </a:t>
                </a:r>
                <a:r>
                  <a:rPr lang="en-US" dirty="0" err="1"/>
                  <a:t>quando</a:t>
                </a:r>
                <a:r>
                  <a:rPr lang="en-US" dirty="0"/>
                  <a:t> achar que </a:t>
                </a:r>
                <a:r>
                  <a:rPr lang="en-US" dirty="0" err="1"/>
                  <a:t>está</a:t>
                </a:r>
                <a:r>
                  <a:rPr lang="en-US" dirty="0"/>
                  <a:t> </a:t>
                </a:r>
                <a:r>
                  <a:rPr lang="en-US" dirty="0" err="1"/>
                  <a:t>bom</a:t>
                </a:r>
                <a:r>
                  <a:rPr lang="en-US" dirty="0"/>
                  <a:t> (</a:t>
                </a:r>
                <a:r>
                  <a:rPr lang="en-US" dirty="0" err="1"/>
                  <a:t>usado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prática</a:t>
                </a:r>
                <a:r>
                  <a:rPr lang="en-US" dirty="0"/>
                  <a:t>).</a:t>
                </a:r>
              </a:p>
              <a:p>
                <a:r>
                  <a:rPr lang="en-US" dirty="0"/>
                  <a:t>O que </a:t>
                </a:r>
                <a:r>
                  <a:rPr lang="en-US" dirty="0" err="1"/>
                  <a:t>fazer</a:t>
                </a:r>
                <a:r>
                  <a:rPr lang="en-US" dirty="0"/>
                  <a:t> </a:t>
                </a:r>
                <a:r>
                  <a:rPr lang="en-US" dirty="0" err="1"/>
                  <a:t>quando</a:t>
                </a:r>
                <a:r>
                  <a:rPr lang="en-US" dirty="0"/>
                  <a:t> </a:t>
                </a:r>
                <a:r>
                  <a:rPr lang="en-US" dirty="0" err="1"/>
                  <a:t>não</a:t>
                </a:r>
                <a:r>
                  <a:rPr lang="en-US" dirty="0"/>
                  <a:t> se </a:t>
                </a:r>
                <a:r>
                  <a:rPr lang="en-US" dirty="0" err="1"/>
                  <a:t>tem</a:t>
                </a:r>
                <a:r>
                  <a:rPr lang="en-US" dirty="0"/>
                  <a:t> </a:t>
                </a:r>
                <a:r>
                  <a:rPr lang="en-US" dirty="0" err="1"/>
                  <a:t>expressão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calcular</a:t>
                </a:r>
                <a:r>
                  <a:rPr lang="en-US" dirty="0"/>
                  <a:t> </a:t>
                </a:r>
                <a:r>
                  <a:rPr lang="en-US" dirty="0" err="1"/>
                  <a:t>numericamente</a:t>
                </a:r>
                <a:r>
                  <a:rPr lang="en-US" dirty="0"/>
                  <a:t> (alto </a:t>
                </a:r>
                <a:r>
                  <a:rPr lang="en-US" dirty="0" err="1"/>
                  <a:t>custo</a:t>
                </a:r>
                <a:r>
                  <a:rPr lang="en-US" dirty="0"/>
                  <a:t>).</a:t>
                </a:r>
              </a:p>
              <a:p>
                <a:pPr lvl="1"/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geral</a:t>
                </a:r>
                <a:r>
                  <a:rPr lang="en-US" dirty="0"/>
                  <a:t>, </a:t>
                </a:r>
                <a:r>
                  <a:rPr lang="en-US" dirty="0" err="1"/>
                  <a:t>usa</a:t>
                </a:r>
                <a:r>
                  <a:rPr lang="en-US" dirty="0"/>
                  <a:t>-se outros </a:t>
                </a:r>
                <a:r>
                  <a:rPr lang="en-US" dirty="0" err="1"/>
                  <a:t>métodos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5125FC8-79A1-46FA-B75A-0DCB16B49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EAB67C-879C-45E2-BF73-44A5DC17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2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B785C2D-42CC-41AE-9F89-2AB6137C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Hill </a:t>
            </a:r>
            <a:r>
              <a:rPr lang="pt-BR" i="1" dirty="0" err="1"/>
              <a:t>Climbing</a:t>
            </a:r>
            <a:endParaRPr lang="en-US" i="1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5925098-2763-47A6-9CB0-B6D5BE986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9A8BD0-B88C-448D-9AEA-D1683B72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8728E7-12E0-4091-A07E-C562680B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Hill </a:t>
            </a:r>
            <a:r>
              <a:rPr lang="pt-BR" i="1" dirty="0" err="1"/>
              <a:t>Climbing</a:t>
            </a:r>
            <a:endParaRPr lang="en-US" i="1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67FE1B3-380D-47F7-9C7B-A7380C373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Português: subida de encosta.</a:t>
            </a:r>
          </a:p>
          <a:p>
            <a:r>
              <a:rPr lang="pt-BR" dirty="0"/>
              <a:t>“</a:t>
            </a:r>
            <a:r>
              <a:rPr lang="pt-BR" i="1" dirty="0" err="1"/>
              <a:t>Climbing</a:t>
            </a:r>
            <a:r>
              <a:rPr lang="pt-BR" dirty="0"/>
              <a:t>” dá ideia de maximização, mas pode usar para minimização.</a:t>
            </a:r>
          </a:p>
          <a:p>
            <a:r>
              <a:rPr lang="pt-BR" dirty="0"/>
              <a:t>Avalia vizinhos da posição atual.</a:t>
            </a:r>
          </a:p>
          <a:p>
            <a:r>
              <a:rPr lang="pt-BR" dirty="0"/>
              <a:t>Vai para vizinho melhor avaliado.</a:t>
            </a:r>
          </a:p>
          <a:p>
            <a:r>
              <a:rPr lang="pt-BR" dirty="0"/>
              <a:t>Continua até atingir critério de parada.</a:t>
            </a:r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requer</a:t>
            </a:r>
            <a:r>
              <a:rPr lang="en-US" dirty="0"/>
              <a:t> </a:t>
            </a:r>
            <a:r>
              <a:rPr lang="en-US" dirty="0" err="1"/>
              <a:t>cálculo</a:t>
            </a:r>
            <a:r>
              <a:rPr lang="en-US" dirty="0"/>
              <a:t> da </a:t>
            </a:r>
            <a:r>
              <a:rPr lang="en-US" dirty="0" err="1"/>
              <a:t>derivada</a:t>
            </a:r>
            <a:r>
              <a:rPr lang="en-US" dirty="0"/>
              <a:t>.</a:t>
            </a:r>
          </a:p>
          <a:p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busca</a:t>
            </a:r>
            <a:r>
              <a:rPr lang="en-US" dirty="0"/>
              <a:t> é </a:t>
            </a:r>
            <a:r>
              <a:rPr lang="en-US" dirty="0" err="1"/>
              <a:t>discreto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A18D0B-B12B-429C-9B78-8B743356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4EB93-1D8F-4436-A52A-C4505542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Hill </a:t>
            </a:r>
            <a:r>
              <a:rPr lang="pt-BR" i="1" dirty="0" err="1"/>
              <a:t>Climbing</a:t>
            </a:r>
            <a:endParaRPr lang="en-US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179554-A965-4E9F-8584-D111FB5E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pt-BR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Assuming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maximization</a:t>
            </a:r>
            <a:endParaRPr lang="pt-BR" sz="2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</a:rPr>
              <a:t>hill_climbing</a:t>
            </a:r>
            <a:r>
              <a:rPr lang="pt-BR" sz="2400" dirty="0">
                <a:latin typeface="Consolas" panose="020B0609020204030204" pitchFamily="49" charset="0"/>
              </a:rPr>
              <a:t>(J, </a:t>
            </a:r>
            <a:r>
              <a:rPr lang="pt-BR" sz="2400" dirty="0" err="1">
                <a:latin typeface="Consolas" panose="020B0609020204030204" pitchFamily="49" charset="0"/>
              </a:rPr>
              <a:t>theta</a:t>
            </a:r>
            <a:r>
              <a:rPr lang="pt-BR" sz="2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sz="2400" dirty="0">
                <a:latin typeface="Consolas" panose="020B0609020204030204" pitchFamily="49" charset="0"/>
              </a:rPr>
              <a:t>	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</a:rPr>
              <a:t>check_stopping_condition</a:t>
            </a:r>
            <a:r>
              <a:rPr lang="pt-BR" sz="2400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pt-BR" sz="2400" dirty="0">
                <a:latin typeface="Consolas" panose="020B0609020204030204" pitchFamily="49" charset="0"/>
              </a:rPr>
              <a:t>		</a:t>
            </a:r>
            <a:r>
              <a:rPr lang="pt-BR" sz="2400" dirty="0" err="1">
                <a:latin typeface="Consolas" panose="020B0609020204030204" pitchFamily="49" charset="0"/>
              </a:rPr>
              <a:t>best</a:t>
            </a:r>
            <a:r>
              <a:rPr lang="pt-BR" sz="2400" dirty="0">
                <a:latin typeface="Consolas" panose="020B0609020204030204" pitchFamily="49" charset="0"/>
              </a:rPr>
              <a:t> = </a:t>
            </a:r>
            <a:r>
              <a:rPr lang="pt-BR" sz="2400" dirty="0" err="1">
                <a:latin typeface="Consolas" panose="020B0609020204030204" pitchFamily="49" charset="0"/>
              </a:rPr>
              <a:t>None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</a:rPr>
              <a:t># J(</a:t>
            </a:r>
            <a:r>
              <a:rPr lang="pt-BR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None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</a:rPr>
              <a:t>) = -</a:t>
            </a:r>
            <a:r>
              <a:rPr lang="pt-BR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inf</a:t>
            </a:r>
            <a:endParaRPr lang="pt-BR" sz="2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400" dirty="0">
                <a:latin typeface="Consolas" panose="020B0609020204030204" pitchFamily="49" charset="0"/>
              </a:rPr>
              <a:t>		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</a:rPr>
              <a:t>neighbor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</a:rPr>
              <a:t>neighbors</a:t>
            </a:r>
            <a:r>
              <a:rPr lang="pt-BR" sz="2400" dirty="0">
                <a:latin typeface="Consolas" panose="020B0609020204030204" pitchFamily="49" charset="0"/>
              </a:rPr>
              <a:t>(</a:t>
            </a:r>
            <a:r>
              <a:rPr lang="pt-BR" sz="2400" dirty="0" err="1">
                <a:latin typeface="Consolas" panose="020B0609020204030204" pitchFamily="49" charset="0"/>
              </a:rPr>
              <a:t>theta</a:t>
            </a:r>
            <a:r>
              <a:rPr lang="pt-BR" sz="2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sz="2400" dirty="0">
                <a:latin typeface="Consolas" panose="020B0609020204030204" pitchFamily="49" charset="0"/>
              </a:rPr>
              <a:t>			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2400" dirty="0">
                <a:latin typeface="Consolas" panose="020B0609020204030204" pitchFamily="49" charset="0"/>
              </a:rPr>
              <a:t> J(</a:t>
            </a:r>
            <a:r>
              <a:rPr lang="pt-BR" sz="2400" dirty="0" err="1">
                <a:latin typeface="Consolas" panose="020B0609020204030204" pitchFamily="49" charset="0"/>
              </a:rPr>
              <a:t>neighbor</a:t>
            </a:r>
            <a:r>
              <a:rPr lang="pt-BR" sz="2400" dirty="0">
                <a:latin typeface="Consolas" panose="020B0609020204030204" pitchFamily="49" charset="0"/>
              </a:rPr>
              <a:t>) &gt; J(</a:t>
            </a:r>
            <a:r>
              <a:rPr lang="pt-BR" sz="2400" dirty="0" err="1">
                <a:latin typeface="Consolas" panose="020B0609020204030204" pitchFamily="49" charset="0"/>
              </a:rPr>
              <a:t>best</a:t>
            </a:r>
            <a:r>
              <a:rPr lang="pt-BR" sz="2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sz="2400" dirty="0">
                <a:latin typeface="Consolas" panose="020B0609020204030204" pitchFamily="49" charset="0"/>
              </a:rPr>
              <a:t>				</a:t>
            </a:r>
            <a:r>
              <a:rPr lang="pt-BR" sz="2400" dirty="0" err="1">
                <a:latin typeface="Consolas" panose="020B0609020204030204" pitchFamily="49" charset="0"/>
              </a:rPr>
              <a:t>best</a:t>
            </a:r>
            <a:r>
              <a:rPr lang="pt-BR" sz="2400" dirty="0">
                <a:latin typeface="Consolas" panose="020B0609020204030204" pitchFamily="49" charset="0"/>
              </a:rPr>
              <a:t> = </a:t>
            </a:r>
            <a:r>
              <a:rPr lang="pt-BR" sz="2400" dirty="0" err="1">
                <a:latin typeface="Consolas" panose="020B0609020204030204" pitchFamily="49" charset="0"/>
              </a:rPr>
              <a:t>neighbor</a:t>
            </a:r>
            <a:endParaRPr lang="pt-B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400" dirty="0">
                <a:latin typeface="Consolas" panose="020B0609020204030204" pitchFamily="49" charset="0"/>
              </a:rPr>
              <a:t>		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2400" dirty="0">
                <a:latin typeface="Consolas" panose="020B0609020204030204" pitchFamily="49" charset="0"/>
              </a:rPr>
              <a:t> J(</a:t>
            </a:r>
            <a:r>
              <a:rPr lang="pt-BR" sz="2400" dirty="0" err="1">
                <a:latin typeface="Consolas" panose="020B0609020204030204" pitchFamily="49" charset="0"/>
              </a:rPr>
              <a:t>best</a:t>
            </a:r>
            <a:r>
              <a:rPr lang="pt-BR" sz="2400" dirty="0">
                <a:latin typeface="Consolas" panose="020B0609020204030204" pitchFamily="49" charset="0"/>
              </a:rPr>
              <a:t>) &lt; J(</a:t>
            </a:r>
            <a:r>
              <a:rPr lang="pt-BR" sz="2400" dirty="0" err="1">
                <a:latin typeface="Consolas" panose="020B0609020204030204" pitchFamily="49" charset="0"/>
              </a:rPr>
              <a:t>theta</a:t>
            </a:r>
            <a:r>
              <a:rPr lang="pt-BR" sz="2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sz="2400" dirty="0">
                <a:latin typeface="Consolas" panose="020B0609020204030204" pitchFamily="49" charset="0"/>
              </a:rPr>
              <a:t>			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</a:rPr>
              <a:t>theta</a:t>
            </a:r>
            <a:endParaRPr lang="pt-B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400" dirty="0">
                <a:latin typeface="Consolas" panose="020B0609020204030204" pitchFamily="49" charset="0"/>
              </a:rPr>
              <a:t>		</a:t>
            </a:r>
            <a:r>
              <a:rPr lang="pt-BR" sz="2400" dirty="0" err="1">
                <a:latin typeface="Consolas" panose="020B0609020204030204" pitchFamily="49" charset="0"/>
              </a:rPr>
              <a:t>theta</a:t>
            </a:r>
            <a:r>
              <a:rPr lang="pt-BR" sz="2400" dirty="0">
                <a:latin typeface="Consolas" panose="020B0609020204030204" pitchFamily="49" charset="0"/>
              </a:rPr>
              <a:t> = </a:t>
            </a:r>
            <a:r>
              <a:rPr lang="pt-BR" sz="2400" dirty="0" err="1">
                <a:latin typeface="Consolas" panose="020B0609020204030204" pitchFamily="49" charset="0"/>
              </a:rPr>
              <a:t>best</a:t>
            </a:r>
            <a:endParaRPr lang="pt-B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400" dirty="0">
                <a:latin typeface="Consolas" panose="020B0609020204030204" pitchFamily="49" charset="0"/>
              </a:rPr>
              <a:t>	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</a:rPr>
              <a:t>theta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41C643-47D6-4B0A-87E1-1999992E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45</a:t>
            </a:fld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B1DBD67-E38A-4C17-AD21-FCCA185018CB}"/>
              </a:ext>
            </a:extLst>
          </p:cNvPr>
          <p:cNvSpPr/>
          <p:nvPr/>
        </p:nvSpPr>
        <p:spPr>
          <a:xfrm>
            <a:off x="6096000" y="3666515"/>
            <a:ext cx="1619249" cy="669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F20389D-EB40-4098-83E6-5F04978F7DFA}"/>
                  </a:ext>
                </a:extLst>
              </p:cNvPr>
              <p:cNvSpPr txBox="1"/>
              <p:nvPr/>
            </p:nvSpPr>
            <p:spPr>
              <a:xfrm>
                <a:off x="8523785" y="3742350"/>
                <a:ext cx="25167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>
                    <a:solidFill>
                      <a:srgbClr val="FF0000"/>
                    </a:solidFill>
                  </a:rPr>
                  <a:t>Obs.: </a:t>
                </a:r>
                <a:r>
                  <a:rPr lang="pt-BR" dirty="0">
                    <a:solidFill>
                      <a:srgbClr val="FF0000"/>
                    </a:solidFill>
                  </a:rPr>
                  <a:t>Na prática, guardar</a:t>
                </a:r>
              </a:p>
              <a:p>
                <a:r>
                  <a:rPr lang="pt-BR" dirty="0">
                    <a:solidFill>
                      <a:srgbClr val="FF0000"/>
                    </a:solidFill>
                  </a:rPr>
                  <a:t>em variáveis os valores</a:t>
                </a:r>
              </a:p>
              <a:p>
                <a:r>
                  <a:rPr lang="pt-BR" dirty="0">
                    <a:solidFill>
                      <a:srgbClr val="FF0000"/>
                    </a:solidFill>
                  </a:rPr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F20389D-EB40-4098-83E6-5F04978F7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785" y="3742350"/>
                <a:ext cx="2516779" cy="923330"/>
              </a:xfrm>
              <a:prstGeom prst="rect">
                <a:avLst/>
              </a:prstGeom>
              <a:blipFill>
                <a:blip r:embed="rId2"/>
                <a:stretch>
                  <a:fillRect l="-1937" t="-3974" r="-169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3C12F194-70B3-4027-9A38-6B02CD7FF4FC}"/>
              </a:ext>
            </a:extLst>
          </p:cNvPr>
          <p:cNvCxnSpPr>
            <a:cxnSpLocks/>
            <a:stCxn id="5" idx="6"/>
            <a:endCxn id="6" idx="1"/>
          </p:cNvCxnSpPr>
          <p:nvPr/>
        </p:nvCxnSpPr>
        <p:spPr>
          <a:xfrm>
            <a:off x="7715249" y="4001294"/>
            <a:ext cx="808536" cy="202721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26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7C2CC-F145-4469-AF69-AB2ED732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de Vizinhos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CE380AC-4B38-4D8B-A1C3-2E25113A8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Para problema contínuo, é comum adotar:</a:t>
                </a:r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vizinho</a:t>
                </a:r>
                <a:r>
                  <a:rPr lang="en-US" dirty="0"/>
                  <a:t> soma/</a:t>
                </a:r>
                <a:r>
                  <a:rPr lang="en-US" dirty="0" err="1"/>
                  <a:t>subtrai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dimensão</a:t>
                </a:r>
                <a:r>
                  <a:rPr lang="en-US" dirty="0"/>
                  <a:t>)</a:t>
                </a:r>
              </a:p>
              <a:p>
                <a:r>
                  <a:rPr lang="en-US" dirty="0" err="1"/>
                  <a:t>Quando</a:t>
                </a:r>
                <a:r>
                  <a:rPr lang="en-US" dirty="0"/>
                  <a:t> a </a:t>
                </a:r>
                <a:r>
                  <a:rPr lang="en-US" dirty="0" err="1"/>
                  <a:t>dimensão</a:t>
                </a:r>
                <a:r>
                  <a:rPr lang="en-US" dirty="0"/>
                  <a:t> do </a:t>
                </a:r>
                <a:r>
                  <a:rPr lang="en-US" dirty="0" err="1"/>
                  <a:t>espaço</a:t>
                </a:r>
                <a:r>
                  <a:rPr lang="en-US" dirty="0"/>
                  <a:t> é </a:t>
                </a:r>
                <a:r>
                  <a:rPr lang="en-US" dirty="0" err="1"/>
                  <a:t>muito</a:t>
                </a:r>
                <a:r>
                  <a:rPr lang="en-US" dirty="0"/>
                  <a:t> </a:t>
                </a:r>
                <a:r>
                  <a:rPr lang="en-US" dirty="0" err="1"/>
                  <a:t>grande</a:t>
                </a:r>
                <a:r>
                  <a:rPr lang="en-US" dirty="0"/>
                  <a:t>, </a:t>
                </a:r>
                <a:r>
                  <a:rPr lang="en-US" dirty="0" err="1"/>
                  <a:t>escolhe</a:t>
                </a:r>
                <a:r>
                  <a:rPr lang="en-US" dirty="0"/>
                  <a:t>-se </a:t>
                </a:r>
                <a:r>
                  <a:rPr lang="en-US" dirty="0" err="1"/>
                  <a:t>dimensões</a:t>
                </a:r>
                <a:r>
                  <a:rPr lang="en-US" dirty="0"/>
                  <a:t> </a:t>
                </a:r>
                <a:r>
                  <a:rPr lang="en-US" dirty="0" err="1"/>
                  <a:t>aleatórias</a:t>
                </a:r>
                <a:r>
                  <a:rPr lang="en-US" dirty="0"/>
                  <a:t> para </a:t>
                </a:r>
                <a:r>
                  <a:rPr lang="en-US" dirty="0" err="1"/>
                  <a:t>expansão</a:t>
                </a:r>
                <a:r>
                  <a:rPr lang="en-US" dirty="0"/>
                  <a:t>: </a:t>
                </a:r>
                <a:r>
                  <a:rPr lang="en-US" i="1" dirty="0"/>
                  <a:t>Stochastic Hill Climbing</a:t>
                </a:r>
                <a:r>
                  <a:rPr lang="en-US" dirty="0"/>
                  <a:t> (SHC).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CE380AC-4B38-4D8B-A1C3-2E25113A8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8434AE-68A7-4413-BE33-0CFC3B25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C72D7-54D0-41BD-BA20-7F7AEFD7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Hill </a:t>
            </a:r>
            <a:r>
              <a:rPr lang="pt-BR" i="1" dirty="0" err="1"/>
              <a:t>Climbing</a:t>
            </a:r>
            <a:endParaRPr lang="en-US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54CB59-53D0-4555-A7ED-CAEAFEAC9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dependente</a:t>
            </a:r>
            <a:r>
              <a:rPr lang="en-US" dirty="0"/>
              <a:t> do chute </a:t>
            </a:r>
            <a:r>
              <a:rPr lang="en-US" dirty="0" err="1"/>
              <a:t>inicial</a:t>
            </a:r>
            <a:r>
              <a:rPr lang="en-US" dirty="0"/>
              <a:t>.</a:t>
            </a:r>
          </a:p>
          <a:p>
            <a:r>
              <a:rPr lang="en-US" dirty="0"/>
              <a:t>É </a:t>
            </a:r>
            <a:r>
              <a:rPr lang="en-US" dirty="0" err="1"/>
              <a:t>comum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com </a:t>
            </a:r>
            <a:r>
              <a:rPr lang="en-US" dirty="0" err="1"/>
              <a:t>reinício</a:t>
            </a:r>
            <a:r>
              <a:rPr lang="en-US" dirty="0"/>
              <a:t> </a:t>
            </a:r>
            <a:r>
              <a:rPr lang="en-US" dirty="0" err="1"/>
              <a:t>aleatório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Executa</a:t>
            </a:r>
            <a:r>
              <a:rPr lang="en-US" dirty="0"/>
              <a:t>-se HC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com </a:t>
            </a:r>
            <a:r>
              <a:rPr lang="en-US" dirty="0" err="1"/>
              <a:t>diferentes</a:t>
            </a:r>
            <a:r>
              <a:rPr lang="en-US" dirty="0"/>
              <a:t> chutes </a:t>
            </a:r>
            <a:r>
              <a:rPr lang="en-US" dirty="0" err="1"/>
              <a:t>iniciais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A7D9D1-EC73-4851-B08E-EAB3541C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8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847DC-191A-4FD1-A01A-FFECFF80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Simulated</a:t>
            </a:r>
            <a:r>
              <a:rPr lang="pt-BR" i="1" dirty="0"/>
              <a:t> </a:t>
            </a:r>
            <a:r>
              <a:rPr lang="pt-BR" i="1" dirty="0" err="1"/>
              <a:t>Annealing</a:t>
            </a:r>
            <a:endParaRPr lang="en-US" i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C28394-CAD8-42FA-92B3-F4C788002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8809B-012B-4475-9D23-01A31794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25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674DD3B-09DA-49D0-8399-DF562E5A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Simulated</a:t>
            </a:r>
            <a:r>
              <a:rPr lang="pt-BR" i="1" dirty="0"/>
              <a:t> </a:t>
            </a:r>
            <a:r>
              <a:rPr lang="pt-BR" i="1" dirty="0" err="1"/>
              <a:t>Annealing</a:t>
            </a:r>
            <a:endParaRPr lang="en-US" i="1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CF991E-CB6D-4308-AF31-CB41F73A2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Português: têmpera simulada.</a:t>
            </a:r>
          </a:p>
          <a:p>
            <a:r>
              <a:rPr lang="pt-BR" dirty="0"/>
              <a:t>Semelhante a </a:t>
            </a:r>
            <a:r>
              <a:rPr lang="pt-BR" i="1" dirty="0"/>
              <a:t>Hill </a:t>
            </a:r>
            <a:r>
              <a:rPr lang="pt-BR" i="1" dirty="0" err="1"/>
              <a:t>Climbing</a:t>
            </a:r>
            <a:r>
              <a:rPr lang="pt-BR" dirty="0"/>
              <a:t>, mas permite transição para estados piores.</a:t>
            </a:r>
          </a:p>
          <a:p>
            <a:r>
              <a:rPr lang="en-US" dirty="0" err="1"/>
              <a:t>Motivo</a:t>
            </a:r>
            <a:r>
              <a:rPr lang="en-US" dirty="0"/>
              <a:t>: </a:t>
            </a:r>
            <a:r>
              <a:rPr lang="en-US" dirty="0" err="1"/>
              <a:t>fuga</a:t>
            </a:r>
            <a:r>
              <a:rPr lang="en-US" dirty="0"/>
              <a:t> de </a:t>
            </a:r>
            <a:r>
              <a:rPr lang="en-US" dirty="0" err="1"/>
              <a:t>mínimos</a:t>
            </a:r>
            <a:r>
              <a:rPr lang="en-US" dirty="0"/>
              <a:t> </a:t>
            </a:r>
            <a:r>
              <a:rPr lang="en-US" dirty="0" err="1"/>
              <a:t>locais</a:t>
            </a:r>
            <a:r>
              <a:rPr lang="en-US" dirty="0"/>
              <a:t>.</a:t>
            </a:r>
          </a:p>
          <a:p>
            <a:r>
              <a:rPr lang="en-US" dirty="0" err="1"/>
              <a:t>Inspiração</a:t>
            </a:r>
            <a:r>
              <a:rPr lang="en-US" dirty="0"/>
              <a:t> </a:t>
            </a:r>
            <a:r>
              <a:rPr lang="en-US" dirty="0" err="1"/>
              <a:t>vem</a:t>
            </a:r>
            <a:r>
              <a:rPr lang="en-US" dirty="0"/>
              <a:t> do </a:t>
            </a:r>
            <a:r>
              <a:rPr lang="en-US" dirty="0" err="1"/>
              <a:t>processo</a:t>
            </a:r>
            <a:r>
              <a:rPr lang="en-US" dirty="0"/>
              <a:t> de tempera da </a:t>
            </a:r>
            <a:r>
              <a:rPr lang="en-US" dirty="0" err="1"/>
              <a:t>metalurgia</a:t>
            </a:r>
            <a:r>
              <a:rPr lang="en-US" dirty="0"/>
              <a:t> (</a:t>
            </a:r>
            <a:r>
              <a:rPr lang="en-US" dirty="0" err="1"/>
              <a:t>aquecimento</a:t>
            </a:r>
            <a:r>
              <a:rPr lang="en-US" dirty="0"/>
              <a:t> </a:t>
            </a:r>
            <a:r>
              <a:rPr lang="en-US" dirty="0" err="1"/>
              <a:t>seguido</a:t>
            </a:r>
            <a:r>
              <a:rPr lang="en-US" dirty="0"/>
              <a:t> de </a:t>
            </a:r>
            <a:r>
              <a:rPr lang="en-US" dirty="0" err="1"/>
              <a:t>resfriamento</a:t>
            </a:r>
            <a:r>
              <a:rPr lang="en-US" dirty="0"/>
              <a:t> lento para </a:t>
            </a:r>
            <a:r>
              <a:rPr lang="en-US" dirty="0" err="1"/>
              <a:t>tratamento</a:t>
            </a:r>
            <a:r>
              <a:rPr lang="en-US" dirty="0"/>
              <a:t> de um metal).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CE089D-41B8-4D3D-8023-D160A5AE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65004-0778-46E2-8E10-E168C5A3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Matemática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9B10EF-D715-4285-891B-A0BD97CB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Pode-se pensar como busca em que o caminho não importa.</a:t>
            </a:r>
          </a:p>
          <a:p>
            <a:r>
              <a:rPr lang="pt-BR" dirty="0"/>
              <a:t>Diversos problemas de Engenharia podem ser escritos como problema de otimização.</a:t>
            </a:r>
          </a:p>
          <a:p>
            <a:r>
              <a:rPr lang="pt-BR" dirty="0"/>
              <a:t>Frequentemente, em tomada de decisão, comportamentos envolvem parâmetros a serem ajustados:</a:t>
            </a:r>
          </a:p>
          <a:p>
            <a:pPr lvl="1"/>
            <a:r>
              <a:rPr lang="pt-BR" dirty="0"/>
              <a:t>Exemplo: como ajustar os parâmetros do </a:t>
            </a:r>
            <a:r>
              <a:rPr lang="pt-BR" dirty="0" err="1"/>
              <a:t>Roomba</a:t>
            </a:r>
            <a:r>
              <a:rPr lang="pt-BR" dirty="0"/>
              <a:t> do </a:t>
            </a:r>
            <a:r>
              <a:rPr lang="pt-BR" dirty="0" err="1"/>
              <a:t>lab</a:t>
            </a:r>
            <a:r>
              <a:rPr lang="pt-BR" dirty="0"/>
              <a:t> 1 de modo a limpar o ambiente no menor tempo?</a:t>
            </a:r>
          </a:p>
          <a:p>
            <a:r>
              <a:rPr lang="pt-BR" dirty="0"/>
              <a:t>Também usa-se o nome “programação matemática” (marketing): programação linear, programação quadrática, programação dinâmica etc.</a:t>
            </a:r>
          </a:p>
          <a:p>
            <a:r>
              <a:rPr lang="en-US" dirty="0"/>
              <a:t>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Aprendizado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é </a:t>
            </a:r>
            <a:r>
              <a:rPr lang="en-US" dirty="0" err="1"/>
              <a:t>construída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de </a:t>
            </a:r>
            <a:r>
              <a:rPr lang="en-US" dirty="0" err="1"/>
              <a:t>otimização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E64400-B388-4667-AB80-F0FD89EC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65575-0359-4E51-B698-957700F2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Simulated</a:t>
            </a:r>
            <a:r>
              <a:rPr lang="pt-BR" i="1" dirty="0"/>
              <a:t> </a:t>
            </a:r>
            <a:r>
              <a:rPr lang="pt-BR" i="1" dirty="0" err="1"/>
              <a:t>Annealing</a:t>
            </a:r>
            <a:endParaRPr lang="en-US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AF0F88-5E38-46E9-8C09-8AC948E79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Assuming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maximization</a:t>
            </a:r>
            <a:endParaRPr lang="pt-BR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simulated_annealing</a:t>
            </a:r>
            <a:r>
              <a:rPr lang="pt-BR" dirty="0">
                <a:latin typeface="Consolas" panose="020B0609020204030204" pitchFamily="49" charset="0"/>
              </a:rPr>
              <a:t>(J, 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r>
              <a:rPr lang="pt-BR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check_stopping_condition</a:t>
            </a:r>
            <a:r>
              <a:rPr lang="pt-B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T = </a:t>
            </a:r>
            <a:r>
              <a:rPr lang="pt-BR" dirty="0" err="1">
                <a:latin typeface="Consolas" panose="020B0609020204030204" pitchFamily="49" charset="0"/>
              </a:rPr>
              <a:t>temperature_schedule</a:t>
            </a:r>
            <a:r>
              <a:rPr lang="pt-BR" dirty="0">
                <a:latin typeface="Consolas" panose="020B0609020204030204" pitchFamily="49" charset="0"/>
              </a:rPr>
              <a:t>(i)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dirty="0">
                <a:latin typeface="Consolas" panose="020B0609020204030204" pitchFamily="49" charset="0"/>
              </a:rPr>
              <a:t> T &lt; 0.0: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neighbor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random_neighbor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deltaE</a:t>
            </a:r>
            <a:r>
              <a:rPr lang="pt-BR" dirty="0">
                <a:latin typeface="Consolas" panose="020B0609020204030204" pitchFamily="49" charset="0"/>
              </a:rPr>
              <a:t> = J(</a:t>
            </a:r>
            <a:r>
              <a:rPr lang="pt-BR" dirty="0" err="1">
                <a:latin typeface="Consolas" panose="020B0609020204030204" pitchFamily="49" charset="0"/>
              </a:rPr>
              <a:t>neighbor</a:t>
            </a:r>
            <a:r>
              <a:rPr lang="pt-BR" dirty="0">
                <a:latin typeface="Consolas" panose="020B0609020204030204" pitchFamily="49" charset="0"/>
              </a:rPr>
              <a:t>) – J(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deltaE</a:t>
            </a:r>
            <a:r>
              <a:rPr lang="pt-BR" dirty="0">
                <a:latin typeface="Consolas" panose="020B0609020204030204" pitchFamily="49" charset="0"/>
              </a:rPr>
              <a:t> &gt; 0: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neighbor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t-BR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r = </a:t>
            </a:r>
            <a:r>
              <a:rPr lang="pt-BR" dirty="0" err="1">
                <a:latin typeface="Consolas" panose="020B0609020204030204" pitchFamily="49" charset="0"/>
              </a:rPr>
              <a:t>random_uniform</a:t>
            </a:r>
            <a:r>
              <a:rPr lang="pt-BR" dirty="0">
                <a:latin typeface="Consolas" panose="020B0609020204030204" pitchFamily="49" charset="0"/>
              </a:rPr>
              <a:t>(0.0, 1.0) 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Draws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random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number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w/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uniform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dist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dirty="0">
                <a:latin typeface="Consolas" panose="020B0609020204030204" pitchFamily="49" charset="0"/>
              </a:rPr>
              <a:t> r &lt;= </a:t>
            </a:r>
            <a:r>
              <a:rPr lang="pt-BR" dirty="0" err="1">
                <a:latin typeface="Consolas" panose="020B0609020204030204" pitchFamily="49" charset="0"/>
              </a:rPr>
              <a:t>exp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deltaE</a:t>
            </a:r>
            <a:r>
              <a:rPr lang="pt-BR" dirty="0">
                <a:latin typeface="Consolas" panose="020B0609020204030204" pitchFamily="49" charset="0"/>
              </a:rPr>
              <a:t> / T):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	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neighbor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3EF64F-A6EE-441E-848F-C8FD403F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96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53924-1CA5-4D8E-BB08-93D2671F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Simulated</a:t>
            </a:r>
            <a:r>
              <a:rPr lang="pt-BR" i="1" dirty="0"/>
              <a:t> </a:t>
            </a:r>
            <a:r>
              <a:rPr lang="pt-BR" i="1" dirty="0" err="1"/>
              <a:t>Annealing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76AF1AF-E011-4310-BFA1-1CDEC5C000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Garantia matemática: 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diminui</a:t>
                </a:r>
                <a:r>
                  <a:rPr lang="en-US" dirty="0"/>
                  <a:t> </a:t>
                </a:r>
                <a:r>
                  <a:rPr lang="en-US" dirty="0" err="1"/>
                  <a:t>suficientemente</a:t>
                </a:r>
                <a:r>
                  <a:rPr lang="en-US" dirty="0"/>
                  <a:t> lento, </a:t>
                </a:r>
                <a:r>
                  <a:rPr lang="en-US" dirty="0" err="1"/>
                  <a:t>então</a:t>
                </a:r>
                <a:r>
                  <a:rPr lang="en-US" dirty="0"/>
                  <a:t> </a:t>
                </a:r>
                <a:r>
                  <a:rPr lang="en-US" dirty="0" err="1"/>
                  <a:t>sempre</a:t>
                </a:r>
                <a:r>
                  <a:rPr lang="en-US" dirty="0"/>
                  <a:t> SA </a:t>
                </a:r>
                <a:r>
                  <a:rPr lang="en-US" dirty="0" err="1"/>
                  <a:t>atinge</a:t>
                </a:r>
                <a:r>
                  <a:rPr lang="en-US" dirty="0"/>
                  <a:t> o </a:t>
                </a:r>
                <a:r>
                  <a:rPr lang="en-US" dirty="0" err="1"/>
                  <a:t>melhor</a:t>
                </a:r>
                <a:r>
                  <a:rPr lang="en-US" dirty="0"/>
                  <a:t> </a:t>
                </a:r>
                <a:r>
                  <a:rPr lang="en-US" dirty="0" err="1"/>
                  <a:t>estado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Garantia</a:t>
                </a:r>
                <a:r>
                  <a:rPr lang="en-US" dirty="0"/>
                  <a:t> de </a:t>
                </a:r>
                <a:r>
                  <a:rPr lang="en-US" dirty="0" err="1"/>
                  <a:t>pouca</a:t>
                </a:r>
                <a:r>
                  <a:rPr lang="en-US" dirty="0"/>
                  <a:t> </a:t>
                </a:r>
                <a:r>
                  <a:rPr lang="en-US" dirty="0" err="1"/>
                  <a:t>utilidade</a:t>
                </a:r>
                <a:r>
                  <a:rPr lang="en-US" dirty="0"/>
                  <a:t> </a:t>
                </a:r>
                <a:r>
                  <a:rPr lang="en-US" dirty="0" err="1"/>
                  <a:t>prática</a:t>
                </a:r>
                <a:r>
                  <a:rPr lang="en-US" dirty="0"/>
                  <a:t>: “</a:t>
                </a:r>
                <a:r>
                  <a:rPr lang="en-US" dirty="0" err="1"/>
                  <a:t>suficientemente</a:t>
                </a:r>
                <a:r>
                  <a:rPr lang="en-US" dirty="0"/>
                  <a:t> lento” </a:t>
                </a:r>
                <a:r>
                  <a:rPr lang="en-US" dirty="0" err="1"/>
                  <a:t>pode</a:t>
                </a:r>
                <a:r>
                  <a:rPr lang="en-US" dirty="0"/>
                  <a:t> </a:t>
                </a:r>
                <a:r>
                  <a:rPr lang="en-US" dirty="0" err="1"/>
                  <a:t>significar</a:t>
                </a:r>
                <a:r>
                  <a:rPr lang="en-US" dirty="0"/>
                  <a:t> </a:t>
                </a:r>
                <a:r>
                  <a:rPr lang="en-US" b="1" dirty="0" err="1"/>
                  <a:t>muito</a:t>
                </a:r>
                <a:r>
                  <a:rPr lang="en-US" dirty="0"/>
                  <a:t> tempo.</a:t>
                </a:r>
              </a:p>
              <a:p>
                <a:r>
                  <a:rPr lang="en-US" dirty="0" err="1"/>
                  <a:t>Exemplos</a:t>
                </a:r>
                <a:r>
                  <a:rPr lang="en-US" dirty="0"/>
                  <a:t> de </a:t>
                </a:r>
                <a:r>
                  <a:rPr lang="en-US" i="1" dirty="0"/>
                  <a:t>schedule</a:t>
                </a:r>
                <a:r>
                  <a:rPr lang="en-US" dirty="0"/>
                  <a:t> de </a:t>
                </a:r>
                <a:r>
                  <a:rPr lang="en-US" dirty="0" err="1"/>
                  <a:t>temperatura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76AF1AF-E011-4310-BFA1-1CDEC5C00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6E0950-9951-4BDE-9C42-34A670B0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3319755-9615-4266-B4EA-083DF2DB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Tabu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E10B16E-8374-4A77-9D02-56BF67C1A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D09F14-5E82-4D3C-B9B4-13C48895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32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468B0F0-584E-46E0-AD45-EDBB31B1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Tabu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2D65F5F-3EED-4311-BC40-9BBE1A6A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Inglês: </a:t>
            </a:r>
            <a:r>
              <a:rPr lang="pt-BR" i="1" dirty="0"/>
              <a:t>Tabu </a:t>
            </a:r>
            <a:r>
              <a:rPr lang="pt-BR" i="1" dirty="0" err="1"/>
              <a:t>Search</a:t>
            </a:r>
            <a:r>
              <a:rPr lang="pt-BR" dirty="0"/>
              <a:t>.</a:t>
            </a:r>
          </a:p>
          <a:p>
            <a:r>
              <a:rPr lang="pt-BR" dirty="0"/>
              <a:t>Modificação no </a:t>
            </a:r>
            <a:r>
              <a:rPr lang="pt-BR" i="1" dirty="0"/>
              <a:t>Hill </a:t>
            </a:r>
            <a:r>
              <a:rPr lang="pt-BR" i="1" dirty="0" err="1"/>
              <a:t>Climbing</a:t>
            </a:r>
            <a:r>
              <a:rPr lang="pt-BR" dirty="0"/>
              <a:t> em que se mantém uma lista de estados já visitados (lista tabu) para que se evite voltar a eles.</a:t>
            </a:r>
          </a:p>
          <a:p>
            <a:r>
              <a:rPr lang="pt-BR" dirty="0"/>
              <a:t>Ajuda a evitar mínimos locais.</a:t>
            </a:r>
          </a:p>
          <a:p>
            <a:r>
              <a:rPr lang="pt-BR" dirty="0"/>
              <a:t>Vai para melhor vizinho que não está na lista tabu, mesmo que piore.</a:t>
            </a:r>
          </a:p>
          <a:p>
            <a:r>
              <a:rPr lang="pt-BR" dirty="0"/>
              <a:t>Mas guarda melhor até agora.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B16339-E322-41FC-96B1-9F10EB53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3640B-2DB8-4599-8BAB-EAEBC196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Tabu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3A8739-AF3B-45C1-9F08-7E74E5A9D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Assuming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maximization</a:t>
            </a:r>
            <a:endParaRPr lang="pt-BR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tabu_search</a:t>
            </a:r>
            <a:r>
              <a:rPr lang="pt-BR" dirty="0">
                <a:latin typeface="Consolas" panose="020B0609020204030204" pitchFamily="49" charset="0"/>
              </a:rPr>
              <a:t>(J, 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max_tabu_len</a:t>
            </a:r>
            <a:r>
              <a:rPr lang="pt-BR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latin typeface="Consolas" panose="020B0609020204030204" pitchFamily="49" charset="0"/>
              </a:rPr>
              <a:t>previous_best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check_stopping_condition</a:t>
            </a:r>
            <a:r>
              <a:rPr lang="pt-B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current_best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None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# J(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None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) = -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inf</a:t>
            </a:r>
            <a:endParaRPr lang="pt-BR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neighbor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neighbors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previous_best</a:t>
            </a:r>
            <a:r>
              <a:rPr lang="pt-BR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dirty="0">
                <a:latin typeface="Consolas" panose="020B0609020204030204" pitchFamily="49" charset="0"/>
              </a:rPr>
              <a:t> (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neighbor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tabu_list</a:t>
            </a:r>
            <a:r>
              <a:rPr lang="pt-BR" dirty="0">
                <a:latin typeface="Consolas" panose="020B0609020204030204" pitchFamily="49" charset="0"/>
              </a:rPr>
              <a:t>)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and</a:t>
            </a:r>
            <a:r>
              <a:rPr lang="pt-BR" dirty="0">
                <a:latin typeface="Consolas" panose="020B0609020204030204" pitchFamily="49" charset="0"/>
              </a:rPr>
              <a:t> J(</a:t>
            </a:r>
            <a:r>
              <a:rPr lang="pt-BR" dirty="0" err="1">
                <a:latin typeface="Consolas" panose="020B0609020204030204" pitchFamily="49" charset="0"/>
              </a:rPr>
              <a:t>neighbor</a:t>
            </a:r>
            <a:r>
              <a:rPr lang="pt-BR" dirty="0">
                <a:latin typeface="Consolas" panose="020B0609020204030204" pitchFamily="49" charset="0"/>
              </a:rPr>
              <a:t>) &gt; J(</a:t>
            </a:r>
            <a:r>
              <a:rPr lang="pt-BR" dirty="0" err="1">
                <a:latin typeface="Consolas" panose="020B0609020204030204" pitchFamily="49" charset="0"/>
              </a:rPr>
              <a:t>current_best</a:t>
            </a:r>
            <a:r>
              <a:rPr lang="pt-BR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	 </a:t>
            </a:r>
            <a:r>
              <a:rPr lang="pt-BR" dirty="0" err="1">
                <a:latin typeface="Consolas" panose="020B0609020204030204" pitchFamily="49" charset="0"/>
              </a:rPr>
              <a:t>current_best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neighbor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tabu_list.append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current_best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dirty="0">
                <a:latin typeface="Consolas" panose="020B0609020204030204" pitchFamily="49" charset="0"/>
              </a:rPr>
              <a:t> J(</a:t>
            </a:r>
            <a:r>
              <a:rPr lang="pt-BR" dirty="0" err="1">
                <a:latin typeface="Consolas" panose="020B0609020204030204" pitchFamily="49" charset="0"/>
              </a:rPr>
              <a:t>current_best</a:t>
            </a:r>
            <a:r>
              <a:rPr lang="pt-BR" dirty="0">
                <a:latin typeface="Consolas" panose="020B0609020204030204" pitchFamily="49" charset="0"/>
              </a:rPr>
              <a:t>) &gt; J(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r>
              <a:rPr lang="pt-BR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current_best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len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tabu_list</a:t>
            </a:r>
            <a:r>
              <a:rPr lang="pt-BR" dirty="0">
                <a:latin typeface="Consolas" panose="020B0609020204030204" pitchFamily="49" charset="0"/>
              </a:rPr>
              <a:t>) &gt; </a:t>
            </a:r>
            <a:r>
              <a:rPr lang="pt-BR" dirty="0" err="1">
                <a:latin typeface="Consolas" panose="020B0609020204030204" pitchFamily="49" charset="0"/>
              </a:rPr>
              <a:t>max_tabu_len</a:t>
            </a:r>
            <a:r>
              <a:rPr lang="pt-BR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</a:t>
            </a:r>
            <a:r>
              <a:rPr lang="pt-BR" dirty="0" err="1">
                <a:latin typeface="Consolas" panose="020B0609020204030204" pitchFamily="49" charset="0"/>
              </a:rPr>
              <a:t>tabu_list.remove_first</a:t>
            </a:r>
            <a:r>
              <a:rPr lang="pt-BR" dirty="0">
                <a:latin typeface="Consolas" panose="020B0609020204030204" pitchFamily="49" charset="0"/>
              </a:rPr>
              <a:t>() 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tabu_list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operates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in a FIFO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fashion</a:t>
            </a:r>
            <a:endParaRPr lang="pt-BR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previous_best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current_best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theta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A1EE84-A7AD-4117-8D9D-FF4CCB8F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75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BDC05A5-F51C-4B42-ADC8-D8D652B6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 Práticas para Robótica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4A793BA-C878-41B9-9C9D-15D72C59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C39E68-D2C5-43E8-97FF-60FAA0689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00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9367F-501C-4567-B86F-042F44BB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Chute Inicial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49DD56-E6E2-462B-B398-271A62283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encontrar um bom chute inicial?</a:t>
            </a:r>
          </a:p>
          <a:p>
            <a:r>
              <a:rPr lang="en-US" dirty="0" err="1"/>
              <a:t>Tentar</a:t>
            </a:r>
            <a:r>
              <a:rPr lang="en-US" dirty="0"/>
              <a:t> resolver </a:t>
            </a:r>
            <a:r>
              <a:rPr lang="en-US" dirty="0" err="1"/>
              <a:t>problema</a:t>
            </a:r>
            <a:r>
              <a:rPr lang="en-US" dirty="0"/>
              <a:t> “</a:t>
            </a:r>
            <a:r>
              <a:rPr lang="en-US" dirty="0" err="1"/>
              <a:t>simplificado</a:t>
            </a:r>
            <a:r>
              <a:rPr lang="en-US" dirty="0"/>
              <a:t>”.</a:t>
            </a:r>
          </a:p>
          <a:p>
            <a:pPr lvl="1"/>
            <a:r>
              <a:rPr lang="en-US" dirty="0" err="1"/>
              <a:t>Ignorar</a:t>
            </a:r>
            <a:r>
              <a:rPr lang="en-US" dirty="0"/>
              <a:t> </a:t>
            </a:r>
            <a:r>
              <a:rPr lang="en-US" dirty="0" err="1"/>
              <a:t>efeitos</a:t>
            </a:r>
            <a:r>
              <a:rPr lang="en-US" dirty="0"/>
              <a:t> da </a:t>
            </a:r>
            <a:r>
              <a:rPr lang="en-US" dirty="0" err="1"/>
              <a:t>Física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analítica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Ignorar</a:t>
            </a:r>
            <a:r>
              <a:rPr lang="en-US" dirty="0"/>
              <a:t> “</a:t>
            </a:r>
            <a:r>
              <a:rPr lang="en-US" dirty="0" err="1"/>
              <a:t>acoplamento</a:t>
            </a:r>
            <a:r>
              <a:rPr lang="en-US" dirty="0"/>
              <a:t>” (e.g. resolver </a:t>
            </a:r>
            <a:r>
              <a:rPr lang="en-US" dirty="0" err="1"/>
              <a:t>problema</a:t>
            </a:r>
            <a:r>
              <a:rPr lang="en-US" dirty="0"/>
              <a:t> 2D </a:t>
            </a:r>
            <a:r>
              <a:rPr lang="en-US" dirty="0" err="1"/>
              <a:t>primeiro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 (e.g. visibility graph e A* para chute </a:t>
            </a:r>
            <a:r>
              <a:rPr lang="en-US" dirty="0" err="1"/>
              <a:t>inicial</a:t>
            </a:r>
            <a:r>
              <a:rPr lang="en-US" dirty="0"/>
              <a:t> de </a:t>
            </a:r>
            <a:r>
              <a:rPr lang="en-US" dirty="0" err="1"/>
              <a:t>caminho</a:t>
            </a:r>
            <a:r>
              <a:rPr lang="en-US" dirty="0"/>
              <a:t>).</a:t>
            </a:r>
          </a:p>
          <a:p>
            <a:r>
              <a:rPr lang="en-US" dirty="0" err="1"/>
              <a:t>Tentativa</a:t>
            </a:r>
            <a:r>
              <a:rPr lang="en-US" dirty="0"/>
              <a:t> e </a:t>
            </a:r>
            <a:r>
              <a:rPr lang="en-US" dirty="0" err="1"/>
              <a:t>erro</a:t>
            </a:r>
            <a:r>
              <a:rPr lang="en-US" dirty="0"/>
              <a:t> (</a:t>
            </a:r>
            <a:r>
              <a:rPr lang="en-US" dirty="0" err="1"/>
              <a:t>testar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35BED-D38E-4F4C-B62C-BF12DE9C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0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49514-2F60-4F8F-98B8-F4A29009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Custo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81C8043-4155-4821-A5A4-20403E5320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Comumente, 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problemas</a:t>
                </a:r>
                <a:r>
                  <a:rPr lang="en-US" dirty="0"/>
                  <a:t> de </a:t>
                </a:r>
                <a:r>
                  <a:rPr lang="en-US" dirty="0" err="1"/>
                  <a:t>Robótica</a:t>
                </a:r>
                <a:r>
                  <a:rPr lang="en-US" dirty="0"/>
                  <a:t> é </a:t>
                </a:r>
                <a:r>
                  <a:rPr lang="en-US" dirty="0" err="1"/>
                  <a:t>estocástico</a:t>
                </a:r>
                <a:r>
                  <a:rPr lang="en-US" dirty="0"/>
                  <a:t> (</a:t>
                </a:r>
                <a:r>
                  <a:rPr lang="en-US" dirty="0" err="1"/>
                  <a:t>aleatório</a:t>
                </a:r>
                <a:r>
                  <a:rPr lang="en-US" dirty="0"/>
                  <a:t>), i.e.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𝛉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pode</a:t>
                </a:r>
                <a:r>
                  <a:rPr lang="en-US" dirty="0"/>
                  <a:t> </a:t>
                </a:r>
                <a:r>
                  <a:rPr lang="en-US" dirty="0" err="1"/>
                  <a:t>dar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diferentes</a:t>
                </a:r>
                <a:r>
                  <a:rPr lang="en-US" dirty="0"/>
                  <a:t> para o </a:t>
                </a:r>
                <a:r>
                  <a:rPr lang="en-US" dirty="0" err="1"/>
                  <a:t>mesmo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Nesse</a:t>
                </a:r>
                <a:r>
                  <a:rPr lang="en-US" dirty="0"/>
                  <a:t> </a:t>
                </a:r>
                <a:r>
                  <a:rPr lang="en-US" dirty="0" err="1"/>
                  <a:t>caso</a:t>
                </a:r>
                <a:r>
                  <a:rPr lang="en-US" dirty="0"/>
                  <a:t>, </a:t>
                </a:r>
                <a:r>
                  <a:rPr lang="en-US" dirty="0" err="1"/>
                  <a:t>costuma</a:t>
                </a:r>
                <a:r>
                  <a:rPr lang="en-US" dirty="0"/>
                  <a:t>-se </a:t>
                </a:r>
                <a:r>
                  <a:rPr lang="en-US" dirty="0" err="1"/>
                  <a:t>avaliar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𝛉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várias</a:t>
                </a:r>
                <a:r>
                  <a:rPr lang="en-US" dirty="0"/>
                  <a:t> </a:t>
                </a:r>
                <a:r>
                  <a:rPr lang="en-US" dirty="0" err="1"/>
                  <a:t>vezes</a:t>
                </a:r>
                <a:r>
                  <a:rPr lang="en-US" dirty="0"/>
                  <a:t> e </a:t>
                </a:r>
                <a:r>
                  <a:rPr lang="en-US" dirty="0" err="1"/>
                  <a:t>tomar</a:t>
                </a:r>
                <a:r>
                  <a:rPr lang="en-US" dirty="0"/>
                  <a:t> </a:t>
                </a:r>
                <a:r>
                  <a:rPr lang="en-US" dirty="0" err="1"/>
                  <a:t>uma</a:t>
                </a:r>
                <a:r>
                  <a:rPr lang="en-US" dirty="0"/>
                  <a:t> media.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variância</a:t>
                </a:r>
                <a:r>
                  <a:rPr lang="en-US" dirty="0"/>
                  <a:t> (“</a:t>
                </a:r>
                <a:r>
                  <a:rPr lang="en-US" dirty="0" err="1"/>
                  <a:t>erro</a:t>
                </a:r>
                <a:r>
                  <a:rPr lang="en-US" dirty="0"/>
                  <a:t>”)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𝛉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fica</a:t>
                </a:r>
                <a:r>
                  <a:rPr lang="en-US" dirty="0"/>
                  <a:t> </a:t>
                </a:r>
                <a:r>
                  <a:rPr lang="en-US" dirty="0" err="1"/>
                  <a:t>divididida</a:t>
                </a:r>
                <a:r>
                  <a:rPr lang="en-US" dirty="0"/>
                  <a:t> por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em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é o </a:t>
                </a:r>
                <a:r>
                  <a:rPr lang="en-US" dirty="0" err="1"/>
                  <a:t>número</a:t>
                </a:r>
                <a:r>
                  <a:rPr lang="en-US" dirty="0"/>
                  <a:t> de </a:t>
                </a:r>
                <a:r>
                  <a:rPr lang="en-US" dirty="0" err="1"/>
                  <a:t>repetições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81C8043-4155-4821-A5A4-20403E532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04935F-6D9C-4520-BC94-4A21690E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556FA-20DF-4EEA-879B-6A2FFB0C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Custo Computacional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C1C88FA-0A6E-4F00-AD03-75A5AF417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Tipicamente, em problemas de Robótica, o gargalo é o cálculo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Isso é principalmente verdade 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 envolver uma simulação.</a:t>
                </a:r>
              </a:p>
              <a:p>
                <a:r>
                  <a:rPr lang="pt-BR" dirty="0"/>
                  <a:t>Simulações em geral são implementadas usando CPU, logo problema é </a:t>
                </a:r>
                <a:r>
                  <a:rPr lang="pt-BR" i="1" dirty="0"/>
                  <a:t>CPU </a:t>
                </a:r>
                <a:r>
                  <a:rPr lang="pt-BR" i="1" dirty="0" err="1"/>
                  <a:t>bounded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 outro lado, otimização costuma ser muito paralelizável.</a:t>
                </a:r>
              </a:p>
              <a:p>
                <a:r>
                  <a:rPr lang="pt-BR" dirty="0"/>
                  <a:t>Otimizações podem demorar alguns dias.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C1C88FA-0A6E-4F00-AD03-75A5AF417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2D88E7-EB45-488A-AAA6-D6C7BDFA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127A4-AFB2-4D34-B6C2-1BBEA294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FC3CC3-5018-4875-83D8-57DC99A98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Descida de Gradiente:</a:t>
            </a:r>
          </a:p>
          <a:p>
            <a:pPr lvl="1"/>
            <a:r>
              <a:rPr lang="pt-BR" dirty="0"/>
              <a:t>Capítulos 5 e 8 do livro </a:t>
            </a:r>
            <a:r>
              <a:rPr lang="pt-BR" i="1" dirty="0" err="1"/>
              <a:t>Deep</a:t>
            </a:r>
            <a:r>
              <a:rPr lang="pt-BR" i="1" dirty="0"/>
              <a:t> Learning </a:t>
            </a:r>
            <a:r>
              <a:rPr lang="pt-BR" dirty="0"/>
              <a:t>de </a:t>
            </a:r>
            <a:r>
              <a:rPr lang="pt-BR" dirty="0" err="1"/>
              <a:t>Goodfellow</a:t>
            </a:r>
            <a:r>
              <a:rPr lang="pt-BR" dirty="0"/>
              <a:t>, Begin &amp; </a:t>
            </a:r>
            <a:r>
              <a:rPr lang="pt-BR" dirty="0" err="1"/>
              <a:t>Courville</a:t>
            </a:r>
            <a:r>
              <a:rPr lang="pt-BR" dirty="0"/>
              <a:t>.</a:t>
            </a:r>
          </a:p>
          <a:p>
            <a:pPr lvl="1"/>
            <a:r>
              <a:rPr lang="en-US" dirty="0" err="1"/>
              <a:t>Primeiras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aulas de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Cursos</a:t>
            </a:r>
            <a:r>
              <a:rPr lang="en-US" dirty="0"/>
              <a:t> 1 e 2 da </a:t>
            </a:r>
            <a:r>
              <a:rPr lang="en-US" dirty="0" err="1"/>
              <a:t>especialização</a:t>
            </a:r>
            <a:r>
              <a:rPr lang="en-US" dirty="0"/>
              <a:t> de Deep Learning do Coursera (Andrew Ng).</a:t>
            </a:r>
          </a:p>
          <a:p>
            <a:r>
              <a:rPr lang="en-US" dirty="0"/>
              <a:t>Hill Climbing e Simulated Annealing:</a:t>
            </a:r>
          </a:p>
          <a:p>
            <a:pPr lvl="1"/>
            <a:r>
              <a:rPr lang="pt-BR" dirty="0"/>
              <a:t>Capítulo NORVIG, Peter; RUSSELL, Stuart. </a:t>
            </a:r>
            <a:r>
              <a:rPr lang="pt-BR" i="1" dirty="0"/>
              <a:t>Artificial </a:t>
            </a:r>
            <a:r>
              <a:rPr lang="pt-BR" i="1" dirty="0" err="1"/>
              <a:t>Intelligence</a:t>
            </a:r>
            <a:r>
              <a:rPr lang="pt-BR" i="1" dirty="0"/>
              <a:t>: A </a:t>
            </a:r>
            <a:r>
              <a:rPr lang="pt-BR" i="1" dirty="0" err="1"/>
              <a:t>Modern</a:t>
            </a:r>
            <a:r>
              <a:rPr lang="pt-BR" i="1" dirty="0"/>
              <a:t> Approach</a:t>
            </a:r>
            <a:r>
              <a:rPr lang="pt-BR" dirty="0"/>
              <a:t>. Pearson, 2009.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548EDC-7FF0-493D-AF47-495B5755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B1C5A-71E4-4108-8CF3-B416E1AE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Numérica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61BAE1-9D9D-472B-A79D-BE016B98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Quando solução analítica não é possível: otimização numérica.</a:t>
            </a:r>
          </a:p>
          <a:p>
            <a:r>
              <a:rPr lang="pt-BR" dirty="0"/>
              <a:t>Há diversas técnicas.</a:t>
            </a:r>
          </a:p>
          <a:p>
            <a:r>
              <a:rPr lang="pt-BR" b="1" dirty="0"/>
              <a:t>Não</a:t>
            </a:r>
            <a:r>
              <a:rPr lang="pt-BR" dirty="0"/>
              <a:t> existe o melhor algoritmo.</a:t>
            </a:r>
          </a:p>
          <a:p>
            <a:r>
              <a:rPr lang="pt-BR" dirty="0"/>
              <a:t>“Melhor” depende de quão difícil é o problema de otimização.</a:t>
            </a:r>
          </a:p>
          <a:p>
            <a:r>
              <a:rPr lang="pt-BR" dirty="0"/>
              <a:t>Algoritmos específicos para certas classes:</a:t>
            </a:r>
          </a:p>
          <a:p>
            <a:pPr lvl="1"/>
            <a:r>
              <a:rPr lang="pt-BR" dirty="0"/>
              <a:t>Programação linear: função de custo e restrições lineares.</a:t>
            </a:r>
          </a:p>
          <a:p>
            <a:pPr lvl="1"/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quadrática</a:t>
            </a:r>
            <a:r>
              <a:rPr lang="en-US" dirty="0"/>
              <a:t>: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quadrática</a:t>
            </a:r>
            <a:r>
              <a:rPr lang="en-US" dirty="0"/>
              <a:t> e </a:t>
            </a:r>
            <a:r>
              <a:rPr lang="en-US" dirty="0" err="1"/>
              <a:t>restrições</a:t>
            </a:r>
            <a:r>
              <a:rPr lang="en-US" dirty="0"/>
              <a:t> </a:t>
            </a:r>
            <a:r>
              <a:rPr lang="en-US" dirty="0" err="1"/>
              <a:t>lineares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quadrática</a:t>
            </a:r>
            <a:r>
              <a:rPr lang="en-US" dirty="0"/>
              <a:t> </a:t>
            </a:r>
            <a:r>
              <a:rPr lang="en-US" dirty="0" err="1"/>
              <a:t>restrita</a:t>
            </a:r>
            <a:r>
              <a:rPr lang="en-US" dirty="0"/>
              <a:t> </a:t>
            </a:r>
            <a:r>
              <a:rPr lang="en-US" dirty="0" err="1"/>
              <a:t>quadraticamente</a:t>
            </a:r>
            <a:r>
              <a:rPr lang="en-US" dirty="0"/>
              <a:t>: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custo</a:t>
            </a:r>
            <a:r>
              <a:rPr lang="en-US" dirty="0"/>
              <a:t> e </a:t>
            </a:r>
            <a:r>
              <a:rPr lang="en-US" dirty="0" err="1"/>
              <a:t>restrições</a:t>
            </a:r>
            <a:r>
              <a:rPr lang="en-US" dirty="0"/>
              <a:t> </a:t>
            </a:r>
            <a:r>
              <a:rPr lang="en-US" dirty="0" err="1"/>
              <a:t>quadráticas</a:t>
            </a:r>
            <a:r>
              <a:rPr lang="en-US" dirty="0"/>
              <a:t>.</a:t>
            </a:r>
          </a:p>
          <a:p>
            <a:r>
              <a:rPr lang="pt-BR" dirty="0"/>
              <a:t>Comunidade de IA geralmente está preocupada com problemas de otimização muito difíceis (classes mais gerais).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C91545-3917-41E4-96AD-988ADA65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5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41E891-DFD8-4258-87FD-39C24DB6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 3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1869F68-764A-416A-809E-F118537D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CFF2D4-23C4-4156-96E1-531E5F5E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16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DA3385F-BBA1-4440-BC75-8EDB98DC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A99B1D8-5E8A-478A-A9F9-BDBD3CAAB3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Implementar algoritmos de otimização:</a:t>
                </a:r>
              </a:p>
              <a:p>
                <a:pPr lvl="1"/>
                <a:r>
                  <a:rPr lang="pt-BR" dirty="0"/>
                  <a:t>Descida do Gradiente.</a:t>
                </a:r>
              </a:p>
              <a:p>
                <a:pPr lvl="1"/>
                <a:r>
                  <a:rPr lang="pt-BR" i="1" dirty="0"/>
                  <a:t>Hill </a:t>
                </a:r>
                <a:r>
                  <a:rPr lang="pt-BR" i="1" dirty="0" err="1"/>
                  <a:t>Climbing</a:t>
                </a:r>
                <a:r>
                  <a:rPr lang="pt-BR" dirty="0"/>
                  <a:t>.</a:t>
                </a:r>
              </a:p>
              <a:p>
                <a:pPr lvl="1"/>
                <a:r>
                  <a:rPr lang="pt-BR" i="1" dirty="0" err="1"/>
                  <a:t>Simulated</a:t>
                </a:r>
                <a:r>
                  <a:rPr lang="pt-BR" i="1" dirty="0"/>
                  <a:t> </a:t>
                </a:r>
                <a:r>
                  <a:rPr lang="pt-BR" i="1" dirty="0" err="1"/>
                  <a:t>Annealing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Problema: regressão linear (achar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no </a:t>
                </a:r>
                <a:r>
                  <a:rPr lang="en-US" dirty="0" err="1"/>
                  <a:t>problema</a:t>
                </a:r>
                <a:r>
                  <a:rPr lang="en-US" dirty="0"/>
                  <a:t> de </a:t>
                </a:r>
                <a:r>
                  <a:rPr lang="en-US" i="1" dirty="0"/>
                  <a:t>fit</a:t>
                </a:r>
                <a:r>
                  <a:rPr lang="en-US" dirty="0"/>
                  <a:t> da bola).</a:t>
                </a:r>
              </a:p>
              <a:p>
                <a:r>
                  <a:rPr lang="en-US" dirty="0" err="1"/>
                  <a:t>Método</a:t>
                </a:r>
                <a:r>
                  <a:rPr lang="en-US" dirty="0"/>
                  <a:t> dos </a:t>
                </a:r>
                <a:r>
                  <a:rPr lang="en-US" dirty="0" err="1"/>
                  <a:t>Mínimos</a:t>
                </a:r>
                <a:r>
                  <a:rPr lang="en-US" dirty="0"/>
                  <a:t> </a:t>
                </a:r>
                <a:r>
                  <a:rPr lang="en-US" dirty="0" err="1"/>
                  <a:t>Quadrados</a:t>
                </a:r>
                <a:r>
                  <a:rPr lang="en-US" dirty="0"/>
                  <a:t> </a:t>
                </a:r>
                <a:r>
                  <a:rPr lang="en-US" dirty="0" err="1"/>
                  <a:t>já</a:t>
                </a:r>
                <a:r>
                  <a:rPr lang="en-US" dirty="0"/>
                  <a:t> </a:t>
                </a:r>
                <a:r>
                  <a:rPr lang="en-US" dirty="0" err="1"/>
                  <a:t>implementado</a:t>
                </a:r>
                <a:r>
                  <a:rPr lang="en-US" dirty="0"/>
                  <a:t> (</a:t>
                </a:r>
                <a:r>
                  <a:rPr lang="en-US" dirty="0" err="1"/>
                  <a:t>comparar</a:t>
                </a:r>
                <a:r>
                  <a:rPr lang="en-US" dirty="0"/>
                  <a:t> </a:t>
                </a:r>
                <a:r>
                  <a:rPr lang="en-US" dirty="0" err="1"/>
                  <a:t>solução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A99B1D8-5E8A-478A-A9F9-BDBD3CAAB3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DC23C7-DE91-4452-9214-B548F47A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95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1275C-26BF-46FB-8234-042BB3AD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Descida do Gradiente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C31EC8-E245-41FB-BB7E-0660CBB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62</a:t>
            </a:fld>
            <a:endParaRPr lang="en-US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60F94934-A3C7-4230-B8F1-B9FCEF4EC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8254" y="1825625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22830630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DD715-CB18-47C9-B3BF-B3E8F36C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Hill </a:t>
            </a:r>
            <a:r>
              <a:rPr lang="pt-BR" i="1" dirty="0" err="1"/>
              <a:t>Climbing</a:t>
            </a:r>
            <a:endParaRPr lang="en-US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7E7258-C356-416E-B6C3-8532AC8D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63</a:t>
            </a:fld>
            <a:endParaRPr lang="en-US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9738387D-6617-4E4F-80A0-5A2F0D8A1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8254" y="1825625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448455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8AF41-2720-4B2F-A133-EC16E455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Simulated</a:t>
            </a:r>
            <a:r>
              <a:rPr lang="pt-BR" i="1" dirty="0"/>
              <a:t> </a:t>
            </a:r>
            <a:r>
              <a:rPr lang="pt-BR" i="1" dirty="0" err="1"/>
              <a:t>Annealing</a:t>
            </a:r>
            <a:endParaRPr lang="en-US" i="1" dirty="0"/>
          </a:p>
        </p:txBody>
      </p:sp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D6C3FE52-8EAA-4894-8486-9DE0FA7FC4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056084"/>
            <a:ext cx="5181600" cy="3890419"/>
          </a:xfrm>
        </p:spPr>
      </p:pic>
      <p:pic>
        <p:nvPicPr>
          <p:cNvPr id="18" name="Espaço Reservado para Conteúdo 17">
            <a:extLst>
              <a:ext uri="{FF2B5EF4-FFF2-40B4-BE49-F238E27FC236}">
                <a16:creationId xmlns:a16="http://schemas.microsoft.com/office/drawing/2014/main" id="{BEA0A313-32D8-41D0-8EC0-EFE6B5AEDC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6084"/>
            <a:ext cx="5181600" cy="3890419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ADFEDC-577F-4E66-9F10-48162FFA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5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7A2FC-BFAD-49C8-9E7B-40DE9960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Metaheurísticas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3D78EF5-C57C-4458-B0E2-09B6A7AA8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 maioria dos algoritmos que veremos estão na classe de </a:t>
                </a:r>
                <a:r>
                  <a:rPr lang="pt-BR" dirty="0" err="1"/>
                  <a:t>Metaheurísticas</a:t>
                </a:r>
                <a:r>
                  <a:rPr lang="pt-BR" dirty="0"/>
                  <a:t>.</a:t>
                </a:r>
              </a:p>
              <a:p>
                <a:r>
                  <a:rPr lang="pt-BR" dirty="0" err="1">
                    <a:sym typeface="Symbol" panose="05050102010706020507" pitchFamily="18" charset="2"/>
                  </a:rPr>
                  <a:t>Metaheurísticas</a:t>
                </a:r>
                <a:r>
                  <a:rPr lang="pt-BR" dirty="0">
                    <a:sym typeface="Symbol" panose="05050102010706020507" pitchFamily="18" charset="2"/>
                  </a:rPr>
                  <a:t> são os algoritmos mais “força bruta”. </a:t>
                </a:r>
                <a:r>
                  <a:rPr lang="pt-BR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</a:t>
                </a:r>
                <a:r>
                  <a:rPr lang="pt-BR" dirty="0">
                    <a:sym typeface="Symbol" panose="05050102010706020507" pitchFamily="18" charset="2"/>
                  </a:rPr>
                  <a:t></a:t>
                </a:r>
              </a:p>
              <a:p>
                <a:r>
                  <a:rPr lang="pt-BR" dirty="0">
                    <a:sym typeface="Symbol" panose="05050102010706020507" pitchFamily="18" charset="2"/>
                  </a:rPr>
                  <a:t>Para muitos desses algoritmos, não precisa nem da expressão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basta</a:t>
                </a:r>
                <a:r>
                  <a:rPr lang="en-US" dirty="0"/>
                  <a:t> </a:t>
                </a:r>
                <a:r>
                  <a:rPr lang="en-US" dirty="0" err="1"/>
                  <a:t>conseguir</a:t>
                </a:r>
                <a:r>
                  <a:rPr lang="en-US" dirty="0"/>
                  <a:t> </a:t>
                </a:r>
                <a:r>
                  <a:rPr lang="en-US" dirty="0" err="1"/>
                  <a:t>amostrar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Sem </a:t>
                </a:r>
                <a:r>
                  <a:rPr lang="en-US" dirty="0" err="1"/>
                  <a:t>muitas</a:t>
                </a:r>
                <a:r>
                  <a:rPr lang="en-US" dirty="0"/>
                  <a:t> </a:t>
                </a:r>
                <a:r>
                  <a:rPr lang="en-US" dirty="0" err="1"/>
                  <a:t>garantias</a:t>
                </a:r>
                <a:r>
                  <a:rPr lang="en-US" dirty="0"/>
                  <a:t> </a:t>
                </a:r>
                <a:r>
                  <a:rPr lang="en-US" dirty="0" err="1"/>
                  <a:t>matemáticas</a:t>
                </a:r>
                <a:r>
                  <a:rPr lang="en-US" dirty="0"/>
                  <a:t>, mas </a:t>
                </a:r>
                <a:r>
                  <a:rPr lang="en-US" dirty="0" err="1"/>
                  <a:t>funcionam</a:t>
                </a:r>
                <a:r>
                  <a:rPr lang="en-US" dirty="0"/>
                  <a:t> </a:t>
                </a:r>
                <a:r>
                  <a:rPr lang="en-US" dirty="0" err="1"/>
                  <a:t>muito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prática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Algoritmos</a:t>
                </a:r>
                <a:r>
                  <a:rPr lang="en-US" dirty="0"/>
                  <a:t> </a:t>
                </a:r>
                <a:r>
                  <a:rPr lang="en-US" dirty="0" err="1"/>
                  <a:t>apresentados</a:t>
                </a:r>
                <a:r>
                  <a:rPr lang="en-US" dirty="0"/>
                  <a:t> com base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experiência</a:t>
                </a:r>
                <a:r>
                  <a:rPr lang="en-US" dirty="0"/>
                  <a:t> do professor </a:t>
                </a:r>
                <a:r>
                  <a:rPr lang="en-US" dirty="0">
                    <a:sym typeface="Wingdings" panose="05000000000000000000" pitchFamily="2" charset="2"/>
                  </a:rPr>
                  <a:t>.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3D78EF5-C57C-4458-B0E2-09B6A7AA8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C9D535-E67B-4F6B-874B-9409EE63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7156E-C173-4156-AE50-060F0586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Exploitation</a:t>
            </a:r>
            <a:r>
              <a:rPr lang="pt-BR" dirty="0"/>
              <a:t> x </a:t>
            </a:r>
            <a:r>
              <a:rPr lang="pt-BR" dirty="0" err="1"/>
              <a:t>Exploration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E9232F-3DF0-4D53-9436-893B4463A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difíceis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garantia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 o </a:t>
            </a:r>
            <a:r>
              <a:rPr lang="en-US" dirty="0" err="1"/>
              <a:t>ótimo</a:t>
            </a:r>
            <a:r>
              <a:rPr lang="en-US" dirty="0"/>
              <a:t> global.</a:t>
            </a:r>
          </a:p>
          <a:p>
            <a:r>
              <a:rPr lang="en-US" dirty="0"/>
              <a:t>Surge o </a:t>
            </a:r>
            <a:r>
              <a:rPr lang="en-US" dirty="0" err="1"/>
              <a:t>dilema</a:t>
            </a:r>
            <a:r>
              <a:rPr lang="en-US" dirty="0"/>
              <a:t> de </a:t>
            </a:r>
            <a:r>
              <a:rPr lang="en-US" i="1" dirty="0"/>
              <a:t>exploitation</a:t>
            </a:r>
            <a:r>
              <a:rPr lang="en-US" dirty="0"/>
              <a:t> x </a:t>
            </a:r>
            <a:r>
              <a:rPr lang="en-US" i="1" dirty="0"/>
              <a:t>exploration</a:t>
            </a:r>
            <a:r>
              <a:rPr lang="en-US" dirty="0"/>
              <a:t>.</a:t>
            </a:r>
          </a:p>
          <a:p>
            <a:r>
              <a:rPr lang="en-US" i="1" dirty="0"/>
              <a:t>Exploitation</a:t>
            </a:r>
            <a:r>
              <a:rPr lang="en-US" dirty="0"/>
              <a:t>: </a:t>
            </a:r>
            <a:r>
              <a:rPr lang="en-US" dirty="0" err="1"/>
              <a:t>tentar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do que sei que é </a:t>
            </a:r>
            <a:r>
              <a:rPr lang="en-US" dirty="0" err="1"/>
              <a:t>bom</a:t>
            </a:r>
            <a:r>
              <a:rPr lang="en-US" dirty="0"/>
              <a:t>.</a:t>
            </a:r>
          </a:p>
          <a:p>
            <a:r>
              <a:rPr lang="en-US" i="1" dirty="0"/>
              <a:t>Exploration</a:t>
            </a:r>
            <a:r>
              <a:rPr lang="en-US" dirty="0"/>
              <a:t>: </a:t>
            </a:r>
            <a:r>
              <a:rPr lang="en-US" dirty="0" err="1"/>
              <a:t>buscar</a:t>
            </a:r>
            <a:r>
              <a:rPr lang="en-US" dirty="0"/>
              <a:t> por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fui</a:t>
            </a:r>
            <a:r>
              <a:rPr lang="en-US" dirty="0"/>
              <a:t> antes.</a:t>
            </a:r>
          </a:p>
          <a:p>
            <a:r>
              <a:rPr lang="en-US" dirty="0" err="1"/>
              <a:t>Focar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i="1" dirty="0"/>
              <a:t>exploitation </a:t>
            </a:r>
            <a:r>
              <a:rPr lang="en-US" dirty="0" err="1"/>
              <a:t>resulta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convergência</a:t>
            </a:r>
            <a:r>
              <a:rPr lang="en-US" dirty="0"/>
              <a:t> </a:t>
            </a:r>
            <a:r>
              <a:rPr lang="en-US" dirty="0" err="1"/>
              <a:t>prematura</a:t>
            </a:r>
            <a:r>
              <a:rPr lang="en-US" dirty="0"/>
              <a:t> para </a:t>
            </a:r>
            <a:r>
              <a:rPr lang="en-US" dirty="0" err="1"/>
              <a:t>ótimo</a:t>
            </a:r>
            <a:r>
              <a:rPr lang="en-US" dirty="0"/>
              <a:t> local.</a:t>
            </a:r>
          </a:p>
          <a:p>
            <a:r>
              <a:rPr lang="en-US" dirty="0" err="1"/>
              <a:t>Focar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i="1" dirty="0"/>
              <a:t>exploration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convergência</a:t>
            </a:r>
            <a:r>
              <a:rPr lang="en-US" dirty="0"/>
              <a:t> </a:t>
            </a:r>
            <a:r>
              <a:rPr lang="en-US" dirty="0" err="1"/>
              <a:t>demorar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6C73EA-8130-4B8D-AA59-0F840DF0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7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83B2ACD-99E5-4069-BDFC-DD317947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Analíticos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0232F1D-340F-449A-837C-BC2D5703C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E90A70-EE9E-485E-B6F4-BCE52984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803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5445</TotalTime>
  <Words>2983</Words>
  <Application>Microsoft Office PowerPoint</Application>
  <PresentationFormat>Widescreen</PresentationFormat>
  <Paragraphs>418</Paragraphs>
  <Slides>64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Tema do Office</vt:lpstr>
      <vt:lpstr>Inteligência Artificial para Robótica Móvel</vt:lpstr>
      <vt:lpstr>Roteiro</vt:lpstr>
      <vt:lpstr>Motivação</vt:lpstr>
      <vt:lpstr>Otimização Matemática</vt:lpstr>
      <vt:lpstr>Otimização Matemática</vt:lpstr>
      <vt:lpstr>Otimização Numérica</vt:lpstr>
      <vt:lpstr>Metaheurísticas</vt:lpstr>
      <vt:lpstr>Exploitation x Exploration</vt:lpstr>
      <vt:lpstr>Métodos Analíticos</vt:lpstr>
      <vt:lpstr>Métodos Analíticos</vt:lpstr>
      <vt:lpstr>Ótimos Locais e Globais</vt:lpstr>
      <vt:lpstr>Métodos Analíticos</vt:lpstr>
      <vt:lpstr>Métodos Analíticos</vt:lpstr>
      <vt:lpstr>Métodos Analíticos</vt:lpstr>
      <vt:lpstr>Métodos Analíticos</vt:lpstr>
      <vt:lpstr>Métodos Analíticos</vt:lpstr>
      <vt:lpstr>Métodos Analíticos</vt:lpstr>
      <vt:lpstr>Otimização com Restrições</vt:lpstr>
      <vt:lpstr>Multiplicadores de Lagrange</vt:lpstr>
      <vt:lpstr>Otimização com Restrições</vt:lpstr>
      <vt:lpstr>Otimização com Restrições</vt:lpstr>
      <vt:lpstr>Método dos Mínimos Quadrados (MMQ)</vt:lpstr>
      <vt:lpstr>Método dos Mínimos Quadrados (MMQ)</vt:lpstr>
      <vt:lpstr>Método dos Mínimos Quadrados (MMQ)</vt:lpstr>
      <vt:lpstr>Método dos Mínimos Quadrados (MMQ)</vt:lpstr>
      <vt:lpstr>Método dos Mínimos Quadrados (MMQ)</vt:lpstr>
      <vt:lpstr>Método dos Mínimos Quadrados (MMQ)</vt:lpstr>
      <vt:lpstr>Predição de Movimento da Bola</vt:lpstr>
      <vt:lpstr>Apresentação do PowerPoint</vt:lpstr>
      <vt:lpstr>Predição de Movimento da Bola</vt:lpstr>
      <vt:lpstr>MMQ Multivariável</vt:lpstr>
      <vt:lpstr>Limitações do MMQ</vt:lpstr>
      <vt:lpstr>Métodos de Otimização de Busca Local</vt:lpstr>
      <vt:lpstr>Métodos de Otimização de Busca Local</vt:lpstr>
      <vt:lpstr>Descida do Gradiente</vt:lpstr>
      <vt:lpstr>Descida do Gradiente</vt:lpstr>
      <vt:lpstr>Descida do Gradiente</vt:lpstr>
      <vt:lpstr>Descida do Gradiente</vt:lpstr>
      <vt:lpstr>Descida do Gradiente</vt:lpstr>
      <vt:lpstr>Descida do Gradiente</vt:lpstr>
      <vt:lpstr>Descida do Gradiente</vt:lpstr>
      <vt:lpstr>Descida do Gradiente</vt:lpstr>
      <vt:lpstr>Hill Climbing</vt:lpstr>
      <vt:lpstr>Hill Climbing</vt:lpstr>
      <vt:lpstr>Hill Climbing</vt:lpstr>
      <vt:lpstr>Escolha de Vizinhos</vt:lpstr>
      <vt:lpstr>Hill Climbing</vt:lpstr>
      <vt:lpstr>Simulated Annealing</vt:lpstr>
      <vt:lpstr>Simulated Annealing</vt:lpstr>
      <vt:lpstr>Simulated Annealing</vt:lpstr>
      <vt:lpstr>Simulated Annealing</vt:lpstr>
      <vt:lpstr>Busca Tabu</vt:lpstr>
      <vt:lpstr>Busca Tabu</vt:lpstr>
      <vt:lpstr>Busca Tabu</vt:lpstr>
      <vt:lpstr>Dicas Práticas para Robótica</vt:lpstr>
      <vt:lpstr>Chute Inicial</vt:lpstr>
      <vt:lpstr>Função de Custo</vt:lpstr>
      <vt:lpstr>Custo Computacional</vt:lpstr>
      <vt:lpstr>Para Saber Mais</vt:lpstr>
      <vt:lpstr>Laboratório 3</vt:lpstr>
      <vt:lpstr>Laboratório 3</vt:lpstr>
      <vt:lpstr>Descida do Gradiente</vt:lpstr>
      <vt:lpstr>Hill Climbing</vt:lpstr>
      <vt:lpstr>Simulated Annealing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Ricardo Omena de Albuquerque Maximo</dc:creator>
  <cp:lastModifiedBy>Marcos Ricardo Omena de Albuquerque Maximo</cp:lastModifiedBy>
  <cp:revision>412</cp:revision>
  <dcterms:created xsi:type="dcterms:W3CDTF">2019-02-23T13:40:01Z</dcterms:created>
  <dcterms:modified xsi:type="dcterms:W3CDTF">2020-03-16T08:36:36Z</dcterms:modified>
</cp:coreProperties>
</file>